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301" r:id="rId2"/>
    <p:sldId id="517" r:id="rId3"/>
    <p:sldId id="518" r:id="rId4"/>
    <p:sldId id="326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519" r:id="rId16"/>
    <p:sldId id="338" r:id="rId17"/>
    <p:sldId id="520" r:id="rId18"/>
    <p:sldId id="339" r:id="rId19"/>
    <p:sldId id="323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19" r:id="rId38"/>
    <p:sldId id="498" r:id="rId39"/>
    <p:sldId id="499" r:id="rId40"/>
    <p:sldId id="500" r:id="rId41"/>
    <p:sldId id="501" r:id="rId42"/>
    <p:sldId id="502" r:id="rId43"/>
    <p:sldId id="503" r:id="rId44"/>
    <p:sldId id="504" r:id="rId45"/>
    <p:sldId id="505" r:id="rId46"/>
    <p:sldId id="506" r:id="rId47"/>
    <p:sldId id="507" r:id="rId48"/>
    <p:sldId id="508" r:id="rId49"/>
    <p:sldId id="509" r:id="rId50"/>
    <p:sldId id="510" r:id="rId51"/>
    <p:sldId id="511" r:id="rId52"/>
    <p:sldId id="512" r:id="rId53"/>
    <p:sldId id="513" r:id="rId54"/>
    <p:sldId id="514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5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9" autoAdjust="0"/>
    <p:restoredTop sz="94660"/>
  </p:normalViewPr>
  <p:slideViewPr>
    <p:cSldViewPr>
      <p:cViewPr varScale="1">
        <p:scale>
          <a:sx n="65" d="100"/>
          <a:sy n="65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A7D7579-6271-BC4D-A63C-F015B8BA7788}" type="datetimeFigureOut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8B43893-5631-9842-B5C6-EC23A22FA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64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D8E7BA-1C73-EC4E-88CE-2AC60B5A38A2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56D6-2108-3D4C-A3B1-9B8B1A758465}" type="datetime1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9D057-D0FC-CF46-833B-783090D24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742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E805-F7F5-0142-8F7E-85F41C8036F1}" type="datetime1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A4ADA-ED61-5744-BEDF-8313D55A6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32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1393-A176-EC4E-8C4E-0C346A5DBE3F}" type="datetime1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5C7A-C9CB-AB46-B819-2019F3E30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717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03083-ED33-E541-8026-2F1253A709A1}" type="datetime1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0F69-3E65-7447-B8E9-D38E51D6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324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D5DD0-0544-B34D-997C-1ADB0FE08AF5}" type="datetime1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884B-9219-D043-89EB-B1A96850A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887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B7AB-A7A1-2744-BCA9-D39AF1E58B0B}" type="datetime1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AF413-B277-104C-9710-E8CA15E84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394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6DFBF-84BE-9542-B05A-2D410143B63D}" type="datetime1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A5A4-A6F7-874A-B7E6-4141B2BE3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361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69F58-B6CE-B04E-9DAE-0320A583D7BD}" type="datetime1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735F5-854E-954F-B176-C3A57D8E3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235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68A94-6EA4-F841-804E-5E6707A152F6}" type="datetime1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DFC-517C-0D45-9A8A-E1DB20C14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60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9C1B-10D3-F444-9290-AD5D0246422A}" type="datetime1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DCCEC-ABE4-DC49-8866-41D82EA5C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312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F612-4BA6-5044-A826-48BAF3F53639}" type="datetime1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426E1-5C29-364E-AC34-F9DD3BF90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845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D67D05B-E81B-D34A-BAB0-B34245BB023E}" type="datetime1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6E8AA3C3-1CE7-CF4D-862F-FADD84B0D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2008biblebrief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143000"/>
            <a:ext cx="8610600" cy="1524000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sz="7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</a:t>
            </a:r>
            <a:r>
              <a:rPr lang="en-US" sz="71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Promessa</a:t>
            </a:r>
            <a:r>
              <a:rPr lang="en-US" sz="7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7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Dio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381000" y="4876800"/>
            <a:ext cx="8382000" cy="846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 err="1" smtClean="0">
                <a:latin typeface="Calibri" charset="0"/>
              </a:rPr>
              <a:t>Scaricatelo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</a:rPr>
              <a:t>GRATIS</a:t>
            </a:r>
            <a:r>
              <a:rPr lang="en-US" sz="2400" dirty="0" smtClean="0">
                <a:latin typeface="Calibri" charset="0"/>
              </a:rPr>
              <a:t> on line: </a:t>
            </a:r>
            <a:r>
              <a:rPr lang="en-US" sz="2800" b="1" u="sng" dirty="0" smtClean="0">
                <a:solidFill>
                  <a:srgbClr val="0000FF"/>
                </a:solidFill>
                <a:latin typeface="Calibri" charset="0"/>
                <a:hlinkClick r:id="rId3"/>
              </a:rPr>
              <a:t>http://2008biblebrief.com/</a:t>
            </a:r>
            <a:endParaRPr lang="en-US" sz="2800" b="1" u="sng" dirty="0" smtClean="0">
              <a:solidFill>
                <a:srgbClr val="0000FF"/>
              </a:solidFill>
              <a:latin typeface="Calibri" charset="0"/>
            </a:endParaRPr>
          </a:p>
          <a:p>
            <a:pPr algn="ctr" eaLnBrk="1" hangingPunct="1">
              <a:defRPr/>
            </a:pPr>
            <a:endParaRPr lang="en-US" sz="500" b="1" u="sng" dirty="0" smtClean="0">
              <a:solidFill>
                <a:srgbClr val="0000FF"/>
              </a:solidFill>
              <a:latin typeface="Calibri" charset="0"/>
            </a:endParaRPr>
          </a:p>
          <a:p>
            <a:pPr algn="ctr" eaLnBrk="1" hangingPunct="1">
              <a:defRPr/>
            </a:pPr>
            <a:r>
              <a:rPr lang="en-US" sz="2400" b="1" baseline="30000" dirty="0" smtClean="0">
                <a:solidFill>
                  <a:srgbClr val="FF0000"/>
                </a:solidFill>
                <a:latin typeface="+mn-lt"/>
              </a:rPr>
              <a:t>(I </a:t>
            </a:r>
            <a:r>
              <a:rPr lang="en-US" sz="2400" b="1" baseline="30000" dirty="0" err="1" smtClean="0">
                <a:solidFill>
                  <a:srgbClr val="FF0000"/>
                </a:solidFill>
                <a:latin typeface="+mn-lt"/>
              </a:rPr>
              <a:t>numeri</a:t>
            </a:r>
            <a:r>
              <a:rPr lang="en-US" sz="2400" b="1" baseline="30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baseline="30000" dirty="0" err="1" smtClean="0">
                <a:solidFill>
                  <a:srgbClr val="FF0000"/>
                </a:solidFill>
                <a:latin typeface="+mn-lt"/>
              </a:rPr>
              <a:t>nelle</a:t>
            </a:r>
            <a:r>
              <a:rPr lang="en-US" sz="2400" b="1" baseline="30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baseline="30000" dirty="0" err="1" smtClean="0">
                <a:solidFill>
                  <a:srgbClr val="FF0000"/>
                </a:solidFill>
                <a:latin typeface="+mn-lt"/>
              </a:rPr>
              <a:t>parestesi</a:t>
            </a:r>
            <a:r>
              <a:rPr lang="en-US" sz="2400" b="1" baseline="30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baseline="30000" dirty="0" err="1" smtClean="0">
                <a:solidFill>
                  <a:srgbClr val="FF0000"/>
                </a:solidFill>
                <a:latin typeface="+mn-lt"/>
              </a:rPr>
              <a:t>si</a:t>
            </a:r>
            <a:r>
              <a:rPr lang="en-US" sz="2400" b="1" baseline="30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baseline="30000" dirty="0" err="1" smtClean="0">
                <a:solidFill>
                  <a:srgbClr val="FF0000"/>
                </a:solidFill>
                <a:latin typeface="+mn-lt"/>
              </a:rPr>
              <a:t>riferiscono</a:t>
            </a:r>
            <a:r>
              <a:rPr lang="en-US" sz="2400" b="1" baseline="30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baseline="30000" dirty="0" err="1" smtClean="0">
                <a:solidFill>
                  <a:srgbClr val="FF0000"/>
                </a:solidFill>
                <a:latin typeface="+mn-lt"/>
              </a:rPr>
              <a:t>ai</a:t>
            </a:r>
            <a:r>
              <a:rPr lang="en-US" sz="2400" b="1" baseline="30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baseline="30000" dirty="0" err="1" smtClean="0">
                <a:solidFill>
                  <a:srgbClr val="FF0000"/>
                </a:solidFill>
                <a:latin typeface="+mn-lt"/>
              </a:rPr>
              <a:t>paragrafi</a:t>
            </a:r>
            <a:r>
              <a:rPr lang="en-US" sz="2400" b="1" baseline="30000" dirty="0" smtClean="0">
                <a:solidFill>
                  <a:srgbClr val="FF0000"/>
                </a:solidFill>
                <a:latin typeface="+mn-lt"/>
              </a:rPr>
              <a:t> in </a:t>
            </a:r>
            <a:r>
              <a:rPr lang="en-US" sz="2400" b="1" i="1" u="sng" baseline="30000" dirty="0" smtClean="0">
                <a:solidFill>
                  <a:srgbClr val="FF0000"/>
                </a:solidFill>
                <a:latin typeface="+mn-lt"/>
              </a:rPr>
              <a:t>La </a:t>
            </a:r>
            <a:r>
              <a:rPr lang="en-US" sz="2400" b="1" i="1" u="sng" baseline="30000" dirty="0" err="1" smtClean="0">
                <a:solidFill>
                  <a:srgbClr val="FF0000"/>
                </a:solidFill>
                <a:latin typeface="+mn-lt"/>
              </a:rPr>
              <a:t>Bibbia</a:t>
            </a:r>
            <a:r>
              <a:rPr lang="en-US" sz="2400" b="1" i="1" u="sng" baseline="30000" dirty="0" smtClean="0">
                <a:solidFill>
                  <a:srgbClr val="FF0000"/>
                </a:solidFill>
                <a:latin typeface="+mn-lt"/>
              </a:rPr>
              <a:t> in </a:t>
            </a:r>
            <a:r>
              <a:rPr lang="en-US" sz="2400" b="1" i="1" u="sng" baseline="30000" dirty="0" err="1" smtClean="0">
                <a:solidFill>
                  <a:srgbClr val="FF0000"/>
                </a:solidFill>
                <a:latin typeface="+mn-lt"/>
              </a:rPr>
              <a:t>Breve</a:t>
            </a:r>
            <a:r>
              <a:rPr lang="en-US" sz="2400" b="1" i="1" u="sng" baseline="30000" dirty="0" smtClean="0">
                <a:solidFill>
                  <a:srgbClr val="FF0000"/>
                </a:solidFill>
                <a:latin typeface="+mn-lt"/>
              </a:rPr>
              <a:t> 2008</a:t>
            </a:r>
            <a:r>
              <a:rPr lang="en-US" sz="2400" b="1" u="sng" baseline="30000" dirty="0" smtClean="0">
                <a:solidFill>
                  <a:srgbClr val="FF0000"/>
                </a:solidFill>
                <a:latin typeface="+mn-lt"/>
              </a:rPr>
              <a:t> on line)</a:t>
            </a:r>
            <a:endParaRPr lang="en-US" sz="24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381000" y="5791200"/>
            <a:ext cx="8382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 smtClean="0">
                <a:latin typeface="Calibri" charset="0"/>
              </a:rPr>
              <a:t>Il </a:t>
            </a:r>
            <a:r>
              <a:rPr lang="en-US" sz="1600" dirty="0" err="1" smtClean="0">
                <a:latin typeface="Calibri" charset="0"/>
              </a:rPr>
              <a:t>testo</a:t>
            </a:r>
            <a:r>
              <a:rPr lang="en-US" sz="1600" dirty="0" smtClean="0">
                <a:latin typeface="Calibri" charset="0"/>
              </a:rPr>
              <a:t> e audio </a:t>
            </a:r>
            <a:r>
              <a:rPr lang="en-US" sz="1600" dirty="0">
                <a:latin typeface="Calibri" charset="0"/>
              </a:rPr>
              <a:t>Copyright © 2012 </a:t>
            </a:r>
            <a:r>
              <a:rPr lang="en-US" sz="1600" dirty="0" err="1" smtClean="0">
                <a:latin typeface="Calibri" charset="0"/>
              </a:rPr>
              <a:t>da</a:t>
            </a:r>
            <a:r>
              <a:rPr lang="en-US" sz="1600" dirty="0" smtClean="0">
                <a:latin typeface="Calibri" charset="0"/>
              </a:rPr>
              <a:t> </a:t>
            </a:r>
            <a:r>
              <a:rPr lang="en-US" sz="1600" dirty="0">
                <a:latin typeface="Calibri" charset="0"/>
              </a:rPr>
              <a:t>Stephen F. Krstulovich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4EC406-4F9A-3149-BAE1-536E9AB1A91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2438400" y="1981200"/>
            <a:ext cx="4343400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aseline="30000">
                <a:latin typeface="+mn-lt"/>
              </a:rPr>
              <a:t>Febbraio, Edizione 2012 - Italiano</a:t>
            </a:r>
            <a:endParaRPr lang="en-US" sz="280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02 at 1.40.5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6858000"/>
          </a:xfrm>
          <a:prstGeom prst="rect">
            <a:avLst/>
          </a:prstGeom>
        </p:spPr>
      </p:pic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0" y="4724400"/>
            <a:ext cx="7924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ctr" rtl="1"/>
            <a:r>
              <a:rPr lang="en-US" sz="5400" b="1" baseline="30000" dirty="0">
                <a:solidFill>
                  <a:srgbClr val="FFFFFF"/>
                </a:solidFill>
              </a:rPr>
              <a:t>Dio </a:t>
            </a:r>
            <a:r>
              <a:rPr lang="en-US" sz="5400" b="1" baseline="30000" dirty="0" err="1">
                <a:solidFill>
                  <a:srgbClr val="FFFFFF"/>
                </a:solidFill>
              </a:rPr>
              <a:t>chiamò</a:t>
            </a:r>
            <a:r>
              <a:rPr lang="en-US" sz="5400" b="1" baseline="30000" dirty="0">
                <a:solidFill>
                  <a:srgbClr val="FFFFFF"/>
                </a:solidFill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</a:rPr>
              <a:t>Abraamo</a:t>
            </a:r>
            <a:r>
              <a:rPr lang="en-US" sz="5400" b="1" baseline="30000" dirty="0">
                <a:solidFill>
                  <a:srgbClr val="FFFFFF"/>
                </a:solidFill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</a:rPr>
              <a:t>Suo</a:t>
            </a:r>
            <a:r>
              <a:rPr lang="en-US" sz="5400" b="1" baseline="30000" dirty="0">
                <a:solidFill>
                  <a:srgbClr val="FFFFFF"/>
                </a:solidFill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</a:rPr>
              <a:t>amico</a:t>
            </a:r>
            <a:r>
              <a:rPr lang="en-US" sz="5400" b="1" baseline="30000" dirty="0">
                <a:solidFill>
                  <a:srgbClr val="FFFFFF"/>
                </a:solidFill>
              </a:rPr>
              <a:t> e lo </a:t>
            </a:r>
            <a:r>
              <a:rPr lang="en-US" sz="5400" b="1" baseline="30000" dirty="0" err="1">
                <a:solidFill>
                  <a:srgbClr val="FFFFFF"/>
                </a:solidFill>
              </a:rPr>
              <a:t>mandò</a:t>
            </a:r>
            <a:r>
              <a:rPr lang="en-US" sz="5400" b="1" baseline="30000" dirty="0">
                <a:solidFill>
                  <a:srgbClr val="FFFFFF"/>
                </a:solidFill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</a:rPr>
              <a:t>da</a:t>
            </a:r>
            <a:r>
              <a:rPr lang="en-US" sz="5400" b="1" baseline="30000" dirty="0">
                <a:solidFill>
                  <a:srgbClr val="FFFFFF"/>
                </a:solidFill>
              </a:rPr>
              <a:t> Ur ad </a:t>
            </a:r>
            <a:r>
              <a:rPr lang="en-US" sz="5400" b="1" baseline="30000" dirty="0" err="1" smtClean="0">
                <a:solidFill>
                  <a:srgbClr val="FFFFFF"/>
                </a:solidFill>
              </a:rPr>
              <a:t>Aran</a:t>
            </a:r>
            <a:endParaRPr lang="en-US" sz="5400" b="1" baseline="30000" dirty="0" smtClean="0">
              <a:solidFill>
                <a:srgbClr val="FFFFFF"/>
              </a:solidFill>
            </a:endParaRPr>
          </a:p>
          <a:p>
            <a:pPr indent="457200" algn="ctr" rtl="1"/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Giobbe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2458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D18F42-A32A-9546-9841-F3B36DC88D2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168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0" y="4495800"/>
            <a:ext cx="7543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ctr">
              <a:defRPr/>
            </a:pPr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Giobbe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2560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ED8FA5-0F98-8D44-85DC-90B3C650F7D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41680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1"/>
                </a:solidFill>
                <a:latin typeface="+mn-lt"/>
              </a:rPr>
              <a:t>E lì Dio promise di benedire TUTTE LE NAZIONI attraverso il seme di Abramo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02 at 1.38.5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7772400" cy="6872514"/>
          </a:xfrm>
          <a:prstGeom prst="rect">
            <a:avLst/>
          </a:prstGeom>
        </p:spPr>
      </p:pic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4343400" y="762000"/>
            <a:ext cx="3429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ctr" rtl="1">
              <a:defRPr/>
            </a:pP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(7-10) 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disse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ad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Abraamo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che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figlio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Ismaele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sarebbe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diventato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una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grande</a:t>
            </a:r>
            <a:r>
              <a:rPr lang="en-US" sz="5400" b="1" baseline="300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nazione</a:t>
            </a:r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Giobbe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2663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953EBF-89BB-E943-A16F-811C6AA3363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80168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0" y="3429000"/>
            <a:ext cx="7696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ctr" rtl="1">
              <a:defRPr/>
            </a:pP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(11) Ma fu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figlio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Isacco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che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Abraamo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offrì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 Dio e 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gli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fu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ancora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promesso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che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TUTTE LE NAZIONI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sarebbero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state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benedette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nel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endParaRPr lang="en-US" sz="5400" b="1" baseline="30000" dirty="0" smtClean="0">
              <a:solidFill>
                <a:srgbClr val="FFFFFF"/>
              </a:solidFill>
              <a:latin typeface="+mn-lt"/>
            </a:endParaRPr>
          </a:p>
          <a:p>
            <a:pPr indent="457200" algn="ctr" rtl="1">
              <a:defRPr/>
            </a:pP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seme</a:t>
            </a:r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Giobbe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2765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2F8266-FD05-9941-B090-B9F1C541FFF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02 at 1.48.3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" y="0"/>
            <a:ext cx="7732059" cy="6858000"/>
          </a:xfrm>
          <a:prstGeom prst="rect">
            <a:avLst/>
          </a:prstGeom>
        </p:spPr>
      </p:pic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685800" y="4114800"/>
            <a:ext cx="7010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(12-17) Dio promise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anche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sia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ad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Isacco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che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figlio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Giacobbe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che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TUTTE LE NAZIONI 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sarebbero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state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benedette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attraverso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loro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figli</a:t>
            </a:r>
            <a:endParaRPr lang="en-US" sz="5400" b="1" baseline="30000" dirty="0" smtClean="0">
              <a:solidFill>
                <a:srgbClr val="FFFFFF"/>
              </a:solidFill>
              <a:latin typeface="+mn-lt"/>
            </a:endParaRPr>
          </a:p>
          <a:p>
            <a:pPr algn="ctr">
              <a:defRPr/>
            </a:pPr>
            <a:endParaRPr lang="en-US" sz="5400" baseline="30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Giobbe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2867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31A392-8EAC-5F4D-A3EB-FAADF5487D3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80470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5" descr="Recycled paper"/>
          <p:cNvSpPr txBox="1">
            <a:spLocks noChangeArrowheads="1"/>
          </p:cNvSpPr>
          <p:nvPr/>
        </p:nvSpPr>
        <p:spPr bwMode="auto">
          <a:xfrm>
            <a:off x="304800" y="44450"/>
            <a:ext cx="41179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>
                <a:solidFill>
                  <a:srgbClr val="FFFF00"/>
                </a:solidFill>
              </a:rPr>
              <a:t>Figli d’Israele</a:t>
            </a:r>
            <a:endParaRPr lang="en-US" b="1">
              <a:solidFill>
                <a:srgbClr val="FFFF00"/>
              </a:solidFill>
            </a:endParaRPr>
          </a:p>
          <a:p>
            <a:pPr eaLnBrk="1" hangingPunct="1"/>
            <a:r>
              <a:rPr lang="en-US" b="1">
                <a:solidFill>
                  <a:srgbClr val="FFFF00"/>
                </a:solidFill>
              </a:rPr>
              <a:t>1. Ruben	7. Gad   </a:t>
            </a:r>
          </a:p>
          <a:p>
            <a:pPr eaLnBrk="1" hangingPunct="1"/>
            <a:r>
              <a:rPr lang="en-US" b="1">
                <a:solidFill>
                  <a:srgbClr val="FFFF00"/>
                </a:solidFill>
              </a:rPr>
              <a:t>2. Simeone	8. Ascer  </a:t>
            </a:r>
          </a:p>
          <a:p>
            <a:pPr eaLnBrk="1" hangingPunct="1"/>
            <a:r>
              <a:rPr lang="en-US" b="1">
                <a:solidFill>
                  <a:srgbClr val="FFFF00"/>
                </a:solidFill>
              </a:rPr>
              <a:t>3. Levi	9. Dan</a:t>
            </a:r>
          </a:p>
          <a:p>
            <a:pPr eaLnBrk="1" hangingPunct="1"/>
            <a:r>
              <a:rPr lang="en-US" b="1">
                <a:solidFill>
                  <a:srgbClr val="FFFF00"/>
                </a:solidFill>
              </a:rPr>
              <a:t>4. Giuda	10. Neftali</a:t>
            </a:r>
          </a:p>
          <a:p>
            <a:pPr eaLnBrk="1" hangingPunct="1"/>
            <a:r>
              <a:rPr lang="en-US" b="1">
                <a:solidFill>
                  <a:srgbClr val="FFFF00"/>
                </a:solidFill>
              </a:rPr>
              <a:t>5. Issacar	11. Giuseppe</a:t>
            </a:r>
          </a:p>
          <a:p>
            <a:pPr eaLnBrk="1" hangingPunct="1"/>
            <a:r>
              <a:rPr lang="en-US" b="1">
                <a:solidFill>
                  <a:srgbClr val="FFFF00"/>
                </a:solidFill>
              </a:rPr>
              <a:t>6. Zabulon	12. Beniamino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0" y="4267200"/>
            <a:ext cx="7696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ctr">
              <a:defRPr/>
            </a:pP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Così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rinominò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Giacobbe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lo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chiamò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Israele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, 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mantenne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la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promessa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attraverso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le 12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tribù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d'Israele</a:t>
            </a:r>
            <a:endParaRPr lang="en-US" sz="5400" b="1" baseline="30000" dirty="0" smtClean="0">
              <a:solidFill>
                <a:srgbClr val="FFFFFF"/>
              </a:solidFill>
              <a:latin typeface="+mn-lt"/>
            </a:endParaRPr>
          </a:p>
          <a:p>
            <a:pPr indent="457200" algn="ctr">
              <a:defRPr/>
            </a:pPr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Giobbe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2970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F41737-375E-4741-A7F1-2F801F1BF499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8031163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3657600" y="0"/>
            <a:ext cx="419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sz="3200" b="1">
                <a:solidFill>
                  <a:srgbClr val="FFFF00"/>
                </a:solidFill>
              </a:rPr>
              <a:t>Attorno al 1900 a.C.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0" y="4303713"/>
            <a:ext cx="77724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ctr" rtl="1">
              <a:defRPr/>
            </a:pP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(18) 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aiutò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Giuseppe 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salvare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la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famiglia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dalla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carestia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in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Egitto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fu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benedetto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in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modo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speciale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Israele</a:t>
            </a:r>
            <a:endParaRPr lang="en-US" sz="5400" b="1" baseline="30000" dirty="0" smtClean="0">
              <a:solidFill>
                <a:srgbClr val="FFFFFF"/>
              </a:solidFill>
              <a:latin typeface="+mn-lt"/>
            </a:endParaRPr>
          </a:p>
          <a:p>
            <a:pPr indent="457200" algn="ctr" rtl="1">
              <a:defRPr/>
            </a:pPr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Giobbe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3072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B45157-B02F-7C4D-ACC9-EA78A3170E8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391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304800" y="3581400"/>
            <a:ext cx="69342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ctr">
              <a:defRPr/>
            </a:pP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(19) Il servo di 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Giobbe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dal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paese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Uz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sopportò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terribili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prove da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Satana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che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provò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distruggere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la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integrità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, ma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egli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rimase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fedele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fu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benedetto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smtClean="0">
                <a:solidFill>
                  <a:srgbClr val="FFFFFF"/>
                </a:solidFill>
                <a:latin typeface="+mn-lt"/>
              </a:rPr>
              <a:t>Dio</a:t>
            </a:r>
          </a:p>
          <a:p>
            <a:pPr indent="457200" algn="ctr">
              <a:defRPr/>
            </a:pPr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3175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18E001-A341-C749-93F6-C1B4CAC7F50C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168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152400" y="1143000"/>
            <a:ext cx="7620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ctr">
              <a:defRPr/>
            </a:pP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Poi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bambini di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Israele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vennero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fatti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schiavi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gli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Egiziani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cominciarono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sterminarli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uccidendo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loro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bambini.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Allora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, come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si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stava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avverando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la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promessa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benedire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TUTTE LE NAZIONI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attraverso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loro</a:t>
            </a:r>
            <a:r>
              <a:rPr lang="en-US" sz="5400" b="1" u="sng" baseline="30000" dirty="0" smtClean="0">
                <a:solidFill>
                  <a:srgbClr val="FFFFFF"/>
                </a:solidFill>
                <a:latin typeface="+mn-lt"/>
              </a:rPr>
              <a:t>?</a:t>
            </a:r>
          </a:p>
          <a:p>
            <a:pPr indent="457200" algn="ctr">
              <a:defRPr/>
            </a:pPr>
            <a:endParaRPr lang="en-US" sz="5400" b="1" u="sng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96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FF00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3277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66F341-E8A4-CC49-A9C7-66AF9D116AB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59332" y="2496334"/>
            <a:ext cx="72015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2. La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Promessa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 di Dio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Trionfa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Attraverso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 </a:t>
            </a:r>
            <a:endParaRPr 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Calibri" charset="0"/>
            </a:endParaRPr>
          </a:p>
          <a:p>
            <a:pPr algn="ctr">
              <a:defRPr/>
            </a:pP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Egitto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835D9F-E032-574F-8300-2D93A655681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3175"/>
            <a:ext cx="9159876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52400" y="469900"/>
            <a:ext cx="8839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Ci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chiediamo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come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il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desiderio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degli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uomini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di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una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pace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duratura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, di amore, di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giustizia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e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realizzazione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possa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mai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essere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soddisfatto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in un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mondo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così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lacerato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dal male,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dall'odio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e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dall'avidità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.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Eppure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questo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è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esattamente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ciò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che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Dio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ha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promesso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di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portare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a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tutte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le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nazioni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.</a:t>
            </a:r>
            <a:endParaRPr lang="en-US" sz="54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6387" name="Text Box 5" descr="Recycled paper"/>
          <p:cNvSpPr txBox="1">
            <a:spLocks noChangeArrowheads="1"/>
          </p:cNvSpPr>
          <p:nvPr/>
        </p:nvSpPr>
        <p:spPr bwMode="auto">
          <a:xfrm>
            <a:off x="0" y="49530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baseline="30000" dirty="0" smtClean="0">
                <a:solidFill>
                  <a:srgbClr val="FFFF00"/>
                </a:solidFill>
                <a:latin typeface="+mn-lt"/>
              </a:rPr>
              <a:t>Per </a:t>
            </a:r>
            <a:r>
              <a:rPr lang="en-US" sz="3200" b="1" baseline="30000" dirty="0" err="1" smtClean="0">
                <a:solidFill>
                  <a:srgbClr val="FFFF00"/>
                </a:solidFill>
                <a:latin typeface="+mn-lt"/>
              </a:rPr>
              <a:t>il</a:t>
            </a:r>
            <a:r>
              <a:rPr lang="en-US" sz="3200" b="1" baseline="30000" dirty="0" smtClean="0">
                <a:solidFill>
                  <a:srgbClr val="FFFF00"/>
                </a:solidFill>
                <a:latin typeface="+mn-lt"/>
              </a:rPr>
              <a:t> Signore cento </a:t>
            </a:r>
            <a:r>
              <a:rPr lang="en-US" sz="3200" b="1" baseline="30000" dirty="0" err="1" smtClean="0">
                <a:solidFill>
                  <a:srgbClr val="FFFF00"/>
                </a:solidFill>
                <a:latin typeface="+mn-lt"/>
              </a:rPr>
              <a:t>anni</a:t>
            </a:r>
            <a:r>
              <a:rPr lang="en-US" sz="32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b="1" baseline="30000" dirty="0" err="1" smtClean="0">
                <a:solidFill>
                  <a:srgbClr val="FFFF00"/>
                </a:solidFill>
                <a:latin typeface="+mn-lt"/>
              </a:rPr>
              <a:t>sono</a:t>
            </a:r>
            <a:r>
              <a:rPr lang="en-US" sz="3200" b="1" baseline="30000" dirty="0" smtClean="0">
                <a:solidFill>
                  <a:srgbClr val="FFFF00"/>
                </a:solidFill>
                <a:latin typeface="+mn-lt"/>
              </a:rPr>
              <a:t> come un </a:t>
            </a:r>
            <a:r>
              <a:rPr lang="en-US" sz="3200" b="1" baseline="30000" dirty="0" err="1" smtClean="0">
                <a:solidFill>
                  <a:srgbClr val="FFFF00"/>
                </a:solidFill>
                <a:latin typeface="+mn-lt"/>
              </a:rPr>
              <a:t>giorno</a:t>
            </a:r>
            <a:r>
              <a:rPr lang="en-US" sz="3200" b="1" baseline="30000" dirty="0" smtClean="0">
                <a:solidFill>
                  <a:srgbClr val="FFFF00"/>
                </a:solidFill>
                <a:latin typeface="+mn-lt"/>
              </a:rPr>
              <a:t>. </a:t>
            </a:r>
            <a:r>
              <a:rPr lang="en-US" sz="3200" b="1" baseline="30000" dirty="0" err="1" smtClean="0">
                <a:solidFill>
                  <a:srgbClr val="FFFF00"/>
                </a:solidFill>
                <a:latin typeface="+mn-lt"/>
              </a:rPr>
              <a:t>Infatti</a:t>
            </a:r>
            <a:r>
              <a:rPr lang="en-US" sz="32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b="1" baseline="30000" dirty="0" err="1" smtClean="0">
                <a:solidFill>
                  <a:srgbClr val="FFFF00"/>
                </a:solidFill>
                <a:latin typeface="+mn-lt"/>
              </a:rPr>
              <a:t>il</a:t>
            </a:r>
            <a:r>
              <a:rPr lang="en-US" sz="3200" b="1" baseline="30000" dirty="0" smtClean="0">
                <a:solidFill>
                  <a:srgbClr val="FFFF00"/>
                </a:solidFill>
                <a:latin typeface="+mn-lt"/>
              </a:rPr>
              <a:t> Signore non è lento </a:t>
            </a:r>
            <a:r>
              <a:rPr lang="en-US" sz="3200" b="1" baseline="30000" dirty="0" err="1" smtClean="0">
                <a:solidFill>
                  <a:srgbClr val="FFFF00"/>
                </a:solidFill>
                <a:latin typeface="+mn-lt"/>
              </a:rPr>
              <a:t>nel</a:t>
            </a:r>
            <a:r>
              <a:rPr lang="en-US" sz="32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b="1" baseline="30000" dirty="0" err="1" smtClean="0">
                <a:solidFill>
                  <a:srgbClr val="FFFF00"/>
                </a:solidFill>
                <a:latin typeface="+mn-lt"/>
              </a:rPr>
              <a:t>mantenere</a:t>
            </a:r>
            <a:r>
              <a:rPr lang="en-US" sz="3200" b="1" baseline="30000" dirty="0" smtClean="0">
                <a:solidFill>
                  <a:srgbClr val="FFFF00"/>
                </a:solidFill>
                <a:latin typeface="+mn-lt"/>
              </a:rPr>
              <a:t> le Sue </a:t>
            </a:r>
            <a:r>
              <a:rPr lang="en-US" sz="3200" b="1" baseline="30000" dirty="0" err="1" smtClean="0">
                <a:solidFill>
                  <a:srgbClr val="FFFF00"/>
                </a:solidFill>
                <a:latin typeface="+mn-lt"/>
              </a:rPr>
              <a:t>promesse</a:t>
            </a:r>
            <a:r>
              <a:rPr lang="en-US" sz="3200" b="1" baseline="30000" dirty="0" smtClean="0">
                <a:solidFill>
                  <a:srgbClr val="FFFF00"/>
                </a:solidFill>
                <a:latin typeface="+mn-lt"/>
              </a:rPr>
              <a:t> ma </a:t>
            </a:r>
            <a:r>
              <a:rPr lang="en-US" sz="3200" b="1" baseline="30000" dirty="0" err="1" smtClean="0">
                <a:solidFill>
                  <a:srgbClr val="FFFF00"/>
                </a:solidFill>
                <a:latin typeface="+mn-lt"/>
              </a:rPr>
              <a:t>paziente</a:t>
            </a:r>
            <a:r>
              <a:rPr lang="en-US" sz="3200" b="1" baseline="30000" dirty="0" smtClean="0">
                <a:solidFill>
                  <a:srgbClr val="FFFF00"/>
                </a:solidFill>
                <a:latin typeface="+mn-lt"/>
              </a:rPr>
              <a:t> con </a:t>
            </a:r>
            <a:r>
              <a:rPr lang="en-US" sz="3200" b="1" baseline="30000" dirty="0" err="1" smtClean="0">
                <a:solidFill>
                  <a:srgbClr val="FFFF00"/>
                </a:solidFill>
                <a:latin typeface="+mn-lt"/>
              </a:rPr>
              <a:t>voi</a:t>
            </a:r>
            <a:r>
              <a:rPr lang="en-US" sz="32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b="1" baseline="30000" dirty="0" err="1" smtClean="0">
                <a:solidFill>
                  <a:srgbClr val="FFFF00"/>
                </a:solidFill>
                <a:latin typeface="+mn-lt"/>
              </a:rPr>
              <a:t>affinchè</a:t>
            </a:r>
            <a:r>
              <a:rPr lang="en-US" sz="3200" b="1" baseline="30000" dirty="0" smtClean="0">
                <a:solidFill>
                  <a:srgbClr val="FFFF00"/>
                </a:solidFill>
                <a:latin typeface="+mn-lt"/>
              </a:rPr>
              <a:t> vi </a:t>
            </a:r>
            <a:r>
              <a:rPr lang="en-US" sz="3200" b="1" baseline="30000" dirty="0" err="1" smtClean="0">
                <a:solidFill>
                  <a:srgbClr val="FFFF00"/>
                </a:solidFill>
                <a:latin typeface="+mn-lt"/>
              </a:rPr>
              <a:t>pentiate</a:t>
            </a:r>
            <a:r>
              <a:rPr lang="en-US" sz="3200" b="1" baseline="30000" dirty="0" smtClean="0">
                <a:solidFill>
                  <a:srgbClr val="FFFF00"/>
                </a:solidFill>
                <a:latin typeface="+mn-lt"/>
              </a:rPr>
              <a:t>. </a:t>
            </a:r>
          </a:p>
          <a:p>
            <a:pPr algn="ctr" eaLnBrk="1" hangingPunct="1">
              <a:defRPr/>
            </a:pPr>
            <a:r>
              <a:rPr lang="en-US" sz="3200" b="1" baseline="30000" dirty="0" smtClean="0">
                <a:solidFill>
                  <a:srgbClr val="FFFF00"/>
                </a:solidFill>
                <a:latin typeface="+mn-lt"/>
              </a:rPr>
              <a:t>2 </a:t>
            </a:r>
            <a:r>
              <a:rPr lang="en-US" sz="3200" b="1" baseline="30000" dirty="0" err="1" smtClean="0">
                <a:solidFill>
                  <a:srgbClr val="FFFF00"/>
                </a:solidFill>
                <a:latin typeface="+mn-lt"/>
              </a:rPr>
              <a:t>Pietro</a:t>
            </a:r>
            <a:r>
              <a:rPr lang="en-US" sz="3200" b="1" baseline="30000" dirty="0" smtClean="0">
                <a:solidFill>
                  <a:srgbClr val="FFFF00"/>
                </a:solidFill>
                <a:latin typeface="+mn-lt"/>
              </a:rPr>
              <a:t> 3:8-9</a:t>
            </a:r>
            <a:endParaRPr lang="en-US" sz="32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DB5865-957F-764B-A5FE-A6BDAC065D3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168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7"/>
          <p:cNvSpPr>
            <a:spLocks noChangeArrowheads="1"/>
          </p:cNvSpPr>
          <p:nvPr/>
        </p:nvSpPr>
        <p:spPr bwMode="auto">
          <a:xfrm>
            <a:off x="0" y="2286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ctr" rtl="1">
              <a:defRPr/>
            </a:pP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(20-21) Dio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chiamò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Mosè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per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liberare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chemeClr val="bg1"/>
                </a:solidFill>
                <a:latin typeface="+mn-lt"/>
              </a:rPr>
              <a:t>Israele</a:t>
            </a:r>
            <a:r>
              <a:rPr lang="en-US" sz="5400" b="1" baseline="30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dall'Egitto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con 10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piaghe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819" name="Text Box 7" descr="Recycled paper"/>
          <p:cNvSpPr txBox="1">
            <a:spLocks noChangeArrowheads="1"/>
          </p:cNvSpPr>
          <p:nvPr/>
        </p:nvSpPr>
        <p:spPr bwMode="auto">
          <a:xfrm>
            <a:off x="228600" y="3657600"/>
            <a:ext cx="746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Le 10 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Piaghe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sull'Egitto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furono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 (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Esodo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 7-11)</a:t>
            </a:r>
            <a:endParaRPr lang="en-US" sz="3200" u="sng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200000"/>
              </a:lnSpc>
              <a:defRPr/>
            </a:pP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1.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L'Acqua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mutata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in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sangue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	6.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Bubboni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sugli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Egiziani</a:t>
            </a:r>
            <a:endParaRPr lang="en-US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200000"/>
              </a:lnSpc>
              <a:defRPr/>
            </a:pP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2.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Rane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ovunque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	   	7.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Grandine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assassina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sugli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Egiziani</a:t>
            </a:r>
            <a:endParaRPr lang="en-US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200000"/>
              </a:lnSpc>
              <a:defRPr/>
            </a:pP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3.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Moscerini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ovunque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	8. Le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locuste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mangiano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il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grano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Egiziano</a:t>
            </a:r>
            <a:endParaRPr lang="en-US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200000"/>
              </a:lnSpc>
              <a:defRPr/>
            </a:pP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4.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Mosche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sugli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Egiziani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	9.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Tenebre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in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Egitto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per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tre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gioni</a:t>
            </a:r>
            <a:endParaRPr lang="en-US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200000"/>
              </a:lnSpc>
              <a:defRPr/>
            </a:pP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5.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Malattia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sui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bovini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d'Egitto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	10. E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Alla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Fine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viene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ucciso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il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primogenito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Egiziano</a:t>
            </a:r>
            <a:endParaRPr lang="en-US" b="1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200000"/>
              </a:lnSpc>
              <a:defRPr/>
            </a:pPr>
            <a:endParaRPr lang="en-US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FF00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3482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7E2D8A-C263-7F43-BA01-C20C43F37DB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20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16875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-457200" y="685800"/>
            <a:ext cx="8229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ctr">
              <a:defRPr/>
            </a:pP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E 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annega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l'esercito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Egiziano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che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attacca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Israele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nel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Mar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Rosso</a:t>
            </a:r>
            <a:endParaRPr lang="en-US" sz="5400" b="1" baseline="30000" dirty="0" smtClean="0">
              <a:solidFill>
                <a:srgbClr val="FFFFFF"/>
              </a:solidFill>
              <a:latin typeface="+mn-lt"/>
            </a:endParaRPr>
          </a:p>
          <a:p>
            <a:pPr indent="457200" algn="ctr">
              <a:defRPr/>
            </a:pPr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-1588" y="3429000"/>
            <a:ext cx="79248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Questo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accadde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attorno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al 1450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a.C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-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Gli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Israeliti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hanno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vissuto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in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Egitto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per 430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anni</a:t>
            </a:r>
            <a:endParaRPr lang="en-US" sz="36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FF00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3584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052973-1A6F-E248-9329-9D7D48B99B4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772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0" y="5411788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indent="457200" algn="ctr" rtl="1">
              <a:defRPr/>
            </a:pP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(24-28) Poi Dio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parlò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con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Mosè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e </a:t>
            </a:r>
            <a:r>
              <a:rPr lang="en-US" sz="5400" b="1" baseline="30000" dirty="0" err="1" smtClean="0">
                <a:solidFill>
                  <a:schemeClr val="bg1"/>
                </a:solidFill>
                <a:latin typeface="+mn-lt"/>
              </a:rPr>
              <a:t>Israele</a:t>
            </a:r>
            <a:r>
              <a:rPr lang="en-US" sz="5400" b="1" baseline="30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sul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Mte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Sinai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FF00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3687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C6567C-EBE6-964F-94AB-715FFCD0A49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168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0" y="0"/>
            <a:ext cx="8001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indent="457200" algn="ctr" rtl="1"/>
            <a:r>
              <a:rPr lang="en-US" sz="3600" b="1">
                <a:solidFill>
                  <a:schemeClr val="bg1"/>
                </a:solidFill>
              </a:rPr>
              <a:t>(22-23) E Dio diede loro le istruzioni per il Tabernacolo e I 10 Comandamenti</a:t>
            </a: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708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u="sng" dirty="0">
                <a:solidFill>
                  <a:srgbClr val="FFFF00"/>
                </a:solidFill>
              </a:rPr>
              <a:t>La </a:t>
            </a:r>
            <a:r>
              <a:rPr lang="en-US" sz="2000" b="1" u="sng" dirty="0" err="1">
                <a:solidFill>
                  <a:srgbClr val="FFFF00"/>
                </a:solidFill>
              </a:rPr>
              <a:t>Regola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D’Oro</a:t>
            </a:r>
            <a:endParaRPr lang="en-US" sz="2000" b="1" u="sng" dirty="0">
              <a:solidFill>
                <a:srgbClr val="FFFF00"/>
              </a:solidFill>
            </a:endParaRPr>
          </a:p>
          <a:p>
            <a:pPr eaLnBrk="1" hangingPunct="1"/>
            <a:endParaRPr lang="en-US" sz="2000" b="1" u="sng" dirty="0">
              <a:solidFill>
                <a:srgbClr val="FFFF00"/>
              </a:solidFill>
            </a:endParaRPr>
          </a:p>
          <a:p>
            <a:pPr eaLnBrk="1" hangingPunct="1"/>
            <a:r>
              <a:rPr lang="en-US" b="1" u="sng" baseline="30000" dirty="0" err="1">
                <a:solidFill>
                  <a:srgbClr val="FFFF00"/>
                </a:solidFill>
              </a:rPr>
              <a:t>Mosè</a:t>
            </a:r>
            <a:r>
              <a:rPr lang="en-US" b="1" u="sng" baseline="30000" dirty="0">
                <a:solidFill>
                  <a:srgbClr val="FFFF00"/>
                </a:solidFill>
              </a:rPr>
              <a:t> (</a:t>
            </a:r>
            <a:r>
              <a:rPr lang="en-US" b="1" u="sng" baseline="30000" dirty="0" err="1">
                <a:solidFill>
                  <a:srgbClr val="FFFF00"/>
                </a:solidFill>
              </a:rPr>
              <a:t>Levitico</a:t>
            </a:r>
            <a:r>
              <a:rPr lang="en-US" b="1" u="sng" baseline="30000" dirty="0">
                <a:solidFill>
                  <a:srgbClr val="FFFF00"/>
                </a:solidFill>
              </a:rPr>
              <a:t> 19): </a:t>
            </a:r>
            <a:r>
              <a:rPr lang="en-US" b="1" u="sng" baseline="30000" dirty="0" err="1">
                <a:solidFill>
                  <a:srgbClr val="FFFF00"/>
                </a:solidFill>
              </a:rPr>
              <a:t>Ama</a:t>
            </a:r>
            <a:r>
              <a:rPr lang="en-US" b="1" u="sng" baseline="30000" dirty="0">
                <a:solidFill>
                  <a:srgbClr val="FFFF00"/>
                </a:solidFill>
              </a:rPr>
              <a:t> </a:t>
            </a:r>
            <a:r>
              <a:rPr lang="en-US" b="1" u="sng" baseline="30000" dirty="0" err="1">
                <a:solidFill>
                  <a:srgbClr val="FFFF00"/>
                </a:solidFill>
              </a:rPr>
              <a:t>il</a:t>
            </a:r>
            <a:r>
              <a:rPr lang="en-US" b="1" u="sng" baseline="30000" dirty="0">
                <a:solidFill>
                  <a:srgbClr val="FFFF00"/>
                </a:solidFill>
              </a:rPr>
              <a:t> </a:t>
            </a:r>
            <a:r>
              <a:rPr lang="en-US" b="1" u="sng" baseline="30000" dirty="0" err="1">
                <a:solidFill>
                  <a:srgbClr val="FFFF00"/>
                </a:solidFill>
              </a:rPr>
              <a:t>tuo</a:t>
            </a:r>
            <a:r>
              <a:rPr lang="en-US" b="1" u="sng" baseline="30000" dirty="0">
                <a:solidFill>
                  <a:srgbClr val="FFFF00"/>
                </a:solidFill>
              </a:rPr>
              <a:t> </a:t>
            </a:r>
            <a:r>
              <a:rPr lang="en-US" b="1" u="sng" baseline="30000" dirty="0" err="1">
                <a:solidFill>
                  <a:srgbClr val="FFFF00"/>
                </a:solidFill>
              </a:rPr>
              <a:t>prossimo</a:t>
            </a:r>
            <a:r>
              <a:rPr lang="en-US" b="1" u="sng" baseline="30000" dirty="0">
                <a:solidFill>
                  <a:srgbClr val="FFFF00"/>
                </a:solidFill>
              </a:rPr>
              <a:t> e lo </a:t>
            </a:r>
            <a:r>
              <a:rPr lang="en-US" b="1" u="sng" baseline="30000" dirty="0" err="1">
                <a:solidFill>
                  <a:srgbClr val="FFFF00"/>
                </a:solidFill>
              </a:rPr>
              <a:t>straniero</a:t>
            </a:r>
            <a:r>
              <a:rPr lang="en-US" b="1" u="sng" baseline="30000" dirty="0">
                <a:solidFill>
                  <a:srgbClr val="FFFF00"/>
                </a:solidFill>
              </a:rPr>
              <a:t> come </a:t>
            </a:r>
            <a:r>
              <a:rPr lang="en-US" b="1" u="sng" baseline="30000" dirty="0" err="1">
                <a:solidFill>
                  <a:srgbClr val="FFFF00"/>
                </a:solidFill>
              </a:rPr>
              <a:t>te</a:t>
            </a:r>
            <a:r>
              <a:rPr lang="en-US" b="1" u="sng" baseline="30000" dirty="0">
                <a:solidFill>
                  <a:srgbClr val="FFFF00"/>
                </a:solidFill>
              </a:rPr>
              <a:t> </a:t>
            </a:r>
            <a:r>
              <a:rPr lang="en-US" b="1" u="sng" baseline="30000" dirty="0" err="1">
                <a:solidFill>
                  <a:srgbClr val="FFFF00"/>
                </a:solidFill>
              </a:rPr>
              <a:t>stesso</a:t>
            </a:r>
            <a:endParaRPr lang="en-US" b="1" u="sng" baseline="30000" dirty="0">
              <a:solidFill>
                <a:srgbClr val="FFFF00"/>
              </a:solidFill>
            </a:endParaRPr>
          </a:p>
          <a:p>
            <a:pPr eaLnBrk="1" hangingPunct="1"/>
            <a:endParaRPr lang="en-US" b="1" u="sng" baseline="30000" dirty="0">
              <a:solidFill>
                <a:srgbClr val="FFFF00"/>
              </a:solidFill>
            </a:endParaRPr>
          </a:p>
          <a:p>
            <a:r>
              <a:rPr lang="en-US" b="1" u="sng" baseline="30000" dirty="0" err="1">
                <a:solidFill>
                  <a:srgbClr val="FFFF00"/>
                </a:solidFill>
              </a:rPr>
              <a:t>Gesù</a:t>
            </a:r>
            <a:r>
              <a:rPr lang="en-US" b="1" u="sng" baseline="30000" dirty="0">
                <a:solidFill>
                  <a:srgbClr val="FFFF00"/>
                </a:solidFill>
              </a:rPr>
              <a:t> (</a:t>
            </a:r>
            <a:r>
              <a:rPr lang="en-US" b="1" u="sng" baseline="30000" dirty="0" err="1">
                <a:solidFill>
                  <a:srgbClr val="FFFF00"/>
                </a:solidFill>
              </a:rPr>
              <a:t>Matteo</a:t>
            </a:r>
            <a:r>
              <a:rPr lang="en-US" b="1" u="sng" baseline="30000" dirty="0">
                <a:solidFill>
                  <a:srgbClr val="FFFF00"/>
                </a:solidFill>
              </a:rPr>
              <a:t> 7): Fai </a:t>
            </a:r>
            <a:r>
              <a:rPr lang="en-US" b="1" u="sng" baseline="30000" dirty="0" err="1">
                <a:solidFill>
                  <a:srgbClr val="FFFF00"/>
                </a:solidFill>
              </a:rPr>
              <a:t>agli</a:t>
            </a:r>
            <a:r>
              <a:rPr lang="en-US" b="1" u="sng" baseline="30000" dirty="0">
                <a:solidFill>
                  <a:srgbClr val="FFFF00"/>
                </a:solidFill>
              </a:rPr>
              <a:t> </a:t>
            </a:r>
            <a:r>
              <a:rPr lang="en-US" b="1" u="sng" baseline="30000" dirty="0" err="1">
                <a:solidFill>
                  <a:srgbClr val="FFFF00"/>
                </a:solidFill>
              </a:rPr>
              <a:t>ciò</a:t>
            </a:r>
            <a:r>
              <a:rPr lang="en-US" b="1" u="sng" baseline="30000" dirty="0">
                <a:solidFill>
                  <a:srgbClr val="FFFF00"/>
                </a:solidFill>
              </a:rPr>
              <a:t> </a:t>
            </a:r>
            <a:r>
              <a:rPr lang="en-US" b="1" u="sng" baseline="30000" dirty="0" err="1">
                <a:solidFill>
                  <a:srgbClr val="FFFF00"/>
                </a:solidFill>
              </a:rPr>
              <a:t>che</a:t>
            </a:r>
            <a:r>
              <a:rPr lang="en-US" b="1" u="sng" baseline="30000" dirty="0">
                <a:solidFill>
                  <a:srgbClr val="FFFF00"/>
                </a:solidFill>
              </a:rPr>
              <a:t> </a:t>
            </a:r>
            <a:r>
              <a:rPr lang="en-US" b="1" u="sng" baseline="30000" dirty="0" err="1">
                <a:solidFill>
                  <a:srgbClr val="FFFF00"/>
                </a:solidFill>
              </a:rPr>
              <a:t>vorresti</a:t>
            </a:r>
            <a:r>
              <a:rPr lang="en-US" b="1" u="sng" baseline="30000" dirty="0">
                <a:solidFill>
                  <a:srgbClr val="FFFF00"/>
                </a:solidFill>
              </a:rPr>
              <a:t> fosse </a:t>
            </a:r>
            <a:r>
              <a:rPr lang="en-US" b="1" u="sng" baseline="30000" dirty="0" err="1">
                <a:solidFill>
                  <a:srgbClr val="FFFF00"/>
                </a:solidFill>
              </a:rPr>
              <a:t>fatto</a:t>
            </a:r>
            <a:r>
              <a:rPr lang="en-US" b="1" u="sng" baseline="30000" dirty="0">
                <a:solidFill>
                  <a:srgbClr val="FFFF00"/>
                </a:solidFill>
              </a:rPr>
              <a:t> a </a:t>
            </a:r>
            <a:r>
              <a:rPr lang="en-US" b="1" u="sng" baseline="30000" dirty="0" err="1">
                <a:solidFill>
                  <a:srgbClr val="FFFF00"/>
                </a:solidFill>
              </a:rPr>
              <a:t>te</a:t>
            </a:r>
            <a:endParaRPr lang="en-US" u="sng" baseline="30000" dirty="0">
              <a:solidFill>
                <a:srgbClr val="FFFF00"/>
              </a:solidFill>
            </a:endParaRPr>
          </a:p>
          <a:p>
            <a:r>
              <a:rPr lang="en-US" b="1" u="sng" baseline="30000" dirty="0">
                <a:solidFill>
                  <a:srgbClr val="FFFF00"/>
                </a:solidFill>
              </a:rPr>
              <a:t>(Luca 6): </a:t>
            </a:r>
            <a:r>
              <a:rPr lang="en-US" b="1" u="sng" baseline="30000" dirty="0" err="1">
                <a:solidFill>
                  <a:srgbClr val="FFFF00"/>
                </a:solidFill>
              </a:rPr>
              <a:t>Ama</a:t>
            </a:r>
            <a:r>
              <a:rPr lang="en-US" b="1" u="sng" baseline="30000" dirty="0">
                <a:solidFill>
                  <a:srgbClr val="FFFF00"/>
                </a:solidFill>
              </a:rPr>
              <a:t> </a:t>
            </a:r>
            <a:r>
              <a:rPr lang="en-US" b="1" u="sng" baseline="30000" dirty="0" err="1">
                <a:solidFill>
                  <a:srgbClr val="FFFF00"/>
                </a:solidFill>
              </a:rPr>
              <a:t>i</a:t>
            </a:r>
            <a:r>
              <a:rPr lang="en-US" b="1" u="sng" baseline="30000" dirty="0">
                <a:solidFill>
                  <a:srgbClr val="FFFF00"/>
                </a:solidFill>
              </a:rPr>
              <a:t> </a:t>
            </a:r>
            <a:r>
              <a:rPr lang="en-US" b="1" u="sng" baseline="30000" dirty="0" err="1">
                <a:solidFill>
                  <a:srgbClr val="FFFF00"/>
                </a:solidFill>
              </a:rPr>
              <a:t>tuoi</a:t>
            </a:r>
            <a:r>
              <a:rPr lang="en-US" b="1" u="sng" baseline="30000" dirty="0">
                <a:solidFill>
                  <a:srgbClr val="FFFF00"/>
                </a:solidFill>
              </a:rPr>
              <a:t> </a:t>
            </a:r>
            <a:r>
              <a:rPr lang="en-US" b="1" u="sng" baseline="30000" dirty="0" err="1">
                <a:solidFill>
                  <a:srgbClr val="FFFF00"/>
                </a:solidFill>
              </a:rPr>
              <a:t>nemici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304800" y="4754860"/>
            <a:ext cx="7315200" cy="210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I 10 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Comandamenti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 (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Esodo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u="sng" baseline="30000" dirty="0" smtClean="0">
                <a:solidFill>
                  <a:srgbClr val="FFFF00"/>
                </a:solidFill>
                <a:latin typeface="+mn-lt"/>
              </a:rPr>
              <a:t>20)</a:t>
            </a:r>
          </a:p>
          <a:p>
            <a:pPr>
              <a:defRPr/>
            </a:pPr>
            <a:endParaRPr lang="en-US" sz="800" u="sng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defRPr/>
            </a:pP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1. Non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avere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altro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Dio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		6. Non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uccidere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 </a:t>
            </a:r>
            <a:endParaRPr lang="en-US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defRPr/>
            </a:pP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2. Non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ti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fare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idoli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			7. Non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commettere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adulterio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 </a:t>
            </a:r>
            <a:endParaRPr lang="en-US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defRPr/>
            </a:pP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3. Non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nominare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il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nome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di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Dio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invano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	8. Non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rubare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 </a:t>
            </a:r>
            <a:endParaRPr lang="en-US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defRPr/>
            </a:pP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4.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Santifica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il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Sabato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			9. Non dire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il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falso</a:t>
            </a:r>
            <a:endParaRPr lang="en-US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defRPr/>
            </a:pP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5.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Onora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i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tuo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genitori</a:t>
            </a:r>
            <a:r>
              <a:rPr lang="en-US" b="1" baseline="30000" dirty="0" smtClean="0">
                <a:solidFill>
                  <a:srgbClr val="FFFF00"/>
                </a:solidFill>
                <a:latin typeface="+mn-lt"/>
              </a:rPr>
              <a:t>		10. Non </a:t>
            </a:r>
            <a:r>
              <a:rPr lang="en-US" b="1" baseline="30000" dirty="0" err="1" smtClean="0">
                <a:solidFill>
                  <a:srgbClr val="FFFF00"/>
                </a:solidFill>
                <a:latin typeface="+mn-lt"/>
              </a:rPr>
              <a:t>invidiare</a:t>
            </a:r>
            <a:endParaRPr lang="en-US" b="1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defRPr/>
            </a:pPr>
            <a:endParaRPr lang="en-US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399" y="-12700"/>
            <a:ext cx="1371601" cy="68707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FF00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37896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C75E84-1710-DB4F-8E12-71F05474610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0" y="4876800"/>
            <a:ext cx="7772400" cy="1981200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baseline="30000" dirty="0">
                <a:solidFill>
                  <a:schemeClr val="bg1"/>
                </a:solidFill>
                <a:latin typeface="+mn-lt"/>
              </a:rPr>
              <a:t>E 7 </a:t>
            </a:r>
            <a:r>
              <a:rPr lang="en-US" sz="3600" b="1" baseline="30000" dirty="0" err="1">
                <a:solidFill>
                  <a:schemeClr val="bg1"/>
                </a:solidFill>
                <a:latin typeface="+mn-lt"/>
              </a:rPr>
              <a:t>Feste</a:t>
            </a:r>
            <a:r>
              <a:rPr lang="en-US" sz="36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chemeClr val="bg1"/>
                </a:solidFill>
                <a:latin typeface="+mn-lt"/>
              </a:rPr>
              <a:t>profetiche</a:t>
            </a:r>
            <a:r>
              <a:rPr lang="en-US" sz="36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chemeClr val="bg1"/>
                </a:solidFill>
                <a:latin typeface="+mn-lt"/>
              </a:rPr>
              <a:t>che</a:t>
            </a:r>
            <a:r>
              <a:rPr lang="en-US" sz="36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chemeClr val="bg1"/>
                </a:solidFill>
                <a:latin typeface="+mn-lt"/>
              </a:rPr>
              <a:t>parlavano</a:t>
            </a:r>
            <a:r>
              <a:rPr lang="en-US" sz="36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chemeClr val="bg1"/>
                </a:solidFill>
                <a:latin typeface="+mn-lt"/>
              </a:rPr>
              <a:t>della</a:t>
            </a:r>
            <a:r>
              <a:rPr lang="en-US" sz="36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chemeClr val="bg1"/>
                </a:solidFill>
                <a:latin typeface="+mn-lt"/>
              </a:rPr>
              <a:t>Promessa</a:t>
            </a:r>
            <a:r>
              <a:rPr lang="en-US" sz="3600" b="1" baseline="30000" dirty="0">
                <a:solidFill>
                  <a:schemeClr val="bg1"/>
                </a:solidFill>
                <a:latin typeface="+mn-lt"/>
              </a:rPr>
              <a:t> di </a:t>
            </a:r>
            <a:r>
              <a:rPr lang="en-US" sz="3600" b="1" baseline="30000" dirty="0" err="1">
                <a:solidFill>
                  <a:schemeClr val="bg1"/>
                </a:solidFill>
                <a:latin typeface="+mn-lt"/>
              </a:rPr>
              <a:t>Dio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3200" b="1" u="sng" baseline="30000" dirty="0">
                <a:solidFill>
                  <a:srgbClr val="FFFF00"/>
                </a:solidFill>
              </a:rPr>
              <a:t>La </a:t>
            </a:r>
            <a:r>
              <a:rPr lang="en-US" sz="3200" b="1" u="sng" baseline="30000" dirty="0" err="1">
                <a:solidFill>
                  <a:srgbClr val="FFFF00"/>
                </a:solidFill>
              </a:rPr>
              <a:t>Preghiera</a:t>
            </a:r>
            <a:r>
              <a:rPr lang="en-US" sz="3200" b="1" u="sng" baseline="30000" dirty="0">
                <a:solidFill>
                  <a:srgbClr val="FFFF00"/>
                </a:solidFill>
              </a:rPr>
              <a:t> </a:t>
            </a:r>
            <a:r>
              <a:rPr lang="en-US" sz="3200" b="1" u="sng" baseline="30000" dirty="0" err="1">
                <a:solidFill>
                  <a:srgbClr val="FFFF00"/>
                </a:solidFill>
              </a:rPr>
              <a:t>Sacerdotale</a:t>
            </a:r>
            <a:r>
              <a:rPr lang="en-US" sz="3200" b="1" u="sng" baseline="30000" dirty="0">
                <a:solidFill>
                  <a:srgbClr val="FFFF00"/>
                </a:solidFill>
              </a:rPr>
              <a:t> </a:t>
            </a:r>
            <a:r>
              <a:rPr lang="en-US" sz="3200" b="1" u="sng" baseline="30000" dirty="0" err="1">
                <a:solidFill>
                  <a:srgbClr val="FFFF00"/>
                </a:solidFill>
              </a:rPr>
              <a:t>diceva</a:t>
            </a:r>
            <a:r>
              <a:rPr lang="en-US" sz="3200" b="1" u="sng" baseline="30000" dirty="0">
                <a:solidFill>
                  <a:srgbClr val="FFFF00"/>
                </a:solidFill>
              </a:rPr>
              <a:t> (</a:t>
            </a:r>
            <a:r>
              <a:rPr lang="en-US" sz="3200" b="1" u="sng" baseline="30000" dirty="0" err="1">
                <a:solidFill>
                  <a:srgbClr val="FFFF00"/>
                </a:solidFill>
              </a:rPr>
              <a:t>Numeri</a:t>
            </a:r>
            <a:r>
              <a:rPr lang="en-US" sz="3200" b="1" u="sng" baseline="30000" dirty="0">
                <a:solidFill>
                  <a:srgbClr val="FFFF00"/>
                </a:solidFill>
              </a:rPr>
              <a:t> 6)</a:t>
            </a:r>
            <a:endParaRPr lang="en-US" sz="3200" u="sng" baseline="30000" dirty="0">
              <a:solidFill>
                <a:srgbClr val="FFFF00"/>
              </a:solidFill>
            </a:endParaRPr>
          </a:p>
          <a:p>
            <a:pPr algn="ctr"/>
            <a:r>
              <a:rPr lang="en-US" sz="3200" b="1" baseline="30000" dirty="0" err="1">
                <a:solidFill>
                  <a:srgbClr val="FFFF00"/>
                </a:solidFill>
              </a:rPr>
              <a:t>Dio</a:t>
            </a:r>
            <a:r>
              <a:rPr lang="en-US" sz="3200" b="1" baseline="300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 err="1">
                <a:solidFill>
                  <a:srgbClr val="FFFF00"/>
                </a:solidFill>
              </a:rPr>
              <a:t>ti</a:t>
            </a:r>
            <a:r>
              <a:rPr lang="en-US" sz="3200" b="1" baseline="300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 err="1">
                <a:solidFill>
                  <a:srgbClr val="FFFF00"/>
                </a:solidFill>
              </a:rPr>
              <a:t>benedica</a:t>
            </a:r>
            <a:r>
              <a:rPr lang="en-US" sz="3200" b="1" baseline="30000" dirty="0">
                <a:solidFill>
                  <a:srgbClr val="FFFF00"/>
                </a:solidFill>
              </a:rPr>
              <a:t> e </a:t>
            </a:r>
            <a:r>
              <a:rPr lang="en-US" sz="3200" b="1" baseline="30000" dirty="0" err="1">
                <a:solidFill>
                  <a:srgbClr val="FFFF00"/>
                </a:solidFill>
              </a:rPr>
              <a:t>ti</a:t>
            </a:r>
            <a:r>
              <a:rPr lang="en-US" sz="3200" b="1" baseline="300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 err="1">
                <a:solidFill>
                  <a:srgbClr val="FFFF00"/>
                </a:solidFill>
              </a:rPr>
              <a:t>sostenga</a:t>
            </a:r>
            <a:r>
              <a:rPr lang="en-US" sz="3200" b="1" baseline="30000" dirty="0">
                <a:solidFill>
                  <a:srgbClr val="FFFF00"/>
                </a:solidFill>
              </a:rPr>
              <a:t>. </a:t>
            </a:r>
            <a:r>
              <a:rPr lang="en-US" sz="3200" b="1" baseline="30000" dirty="0" err="1">
                <a:solidFill>
                  <a:srgbClr val="FFFF00"/>
                </a:solidFill>
              </a:rPr>
              <a:t>Dio</a:t>
            </a:r>
            <a:r>
              <a:rPr lang="en-US" sz="3200" b="1" baseline="300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 err="1">
                <a:solidFill>
                  <a:srgbClr val="FFFF00"/>
                </a:solidFill>
              </a:rPr>
              <a:t>faccia</a:t>
            </a:r>
            <a:r>
              <a:rPr lang="en-US" sz="3200" b="1" baseline="300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 err="1">
                <a:solidFill>
                  <a:srgbClr val="FFFF00"/>
                </a:solidFill>
              </a:rPr>
              <a:t>risplendere</a:t>
            </a:r>
            <a:r>
              <a:rPr lang="en-US" sz="3200" b="1" baseline="300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 err="1">
                <a:solidFill>
                  <a:srgbClr val="FFFF00"/>
                </a:solidFill>
              </a:rPr>
              <a:t>il</a:t>
            </a:r>
            <a:r>
              <a:rPr lang="en-US" sz="3200" b="1" baseline="300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 err="1">
                <a:solidFill>
                  <a:srgbClr val="FFFF00"/>
                </a:solidFill>
              </a:rPr>
              <a:t>suo</a:t>
            </a:r>
            <a:r>
              <a:rPr lang="en-US" sz="3200" b="1" baseline="300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 err="1">
                <a:solidFill>
                  <a:srgbClr val="FFFF00"/>
                </a:solidFill>
              </a:rPr>
              <a:t>volto</a:t>
            </a:r>
            <a:r>
              <a:rPr lang="en-US" sz="3200" b="1" baseline="300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 err="1">
                <a:solidFill>
                  <a:srgbClr val="FFFF00"/>
                </a:solidFill>
              </a:rPr>
              <a:t>su</a:t>
            </a:r>
            <a:r>
              <a:rPr lang="en-US" sz="3200" b="1" baseline="30000" dirty="0">
                <a:solidFill>
                  <a:srgbClr val="FFFF00"/>
                </a:solidFill>
              </a:rPr>
              <a:t> di </a:t>
            </a:r>
            <a:r>
              <a:rPr lang="en-US" sz="3200" b="1" baseline="30000" dirty="0" err="1">
                <a:solidFill>
                  <a:srgbClr val="FFFF00"/>
                </a:solidFill>
              </a:rPr>
              <a:t>te</a:t>
            </a:r>
            <a:r>
              <a:rPr lang="en-US" sz="3200" b="1" baseline="30000" dirty="0">
                <a:solidFill>
                  <a:srgbClr val="FFFF00"/>
                </a:solidFill>
              </a:rPr>
              <a:t> e </a:t>
            </a:r>
            <a:r>
              <a:rPr lang="en-US" sz="3200" b="1" baseline="30000" dirty="0" err="1">
                <a:solidFill>
                  <a:srgbClr val="FFFF00"/>
                </a:solidFill>
              </a:rPr>
              <a:t>sia</a:t>
            </a:r>
            <a:r>
              <a:rPr lang="en-US" sz="3200" b="1" baseline="300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 err="1">
                <a:solidFill>
                  <a:srgbClr val="FFFF00"/>
                </a:solidFill>
              </a:rPr>
              <a:t>misericordioso</a:t>
            </a:r>
            <a:r>
              <a:rPr lang="en-US" sz="3200" b="1" baseline="30000" dirty="0">
                <a:solidFill>
                  <a:srgbClr val="FFFF00"/>
                </a:solidFill>
              </a:rPr>
              <a:t> con </a:t>
            </a:r>
            <a:r>
              <a:rPr lang="en-US" sz="3200" b="1" baseline="30000" dirty="0" err="1">
                <a:solidFill>
                  <a:srgbClr val="FFFF00"/>
                </a:solidFill>
              </a:rPr>
              <a:t>te</a:t>
            </a:r>
            <a:r>
              <a:rPr lang="en-US" sz="3200" b="1" baseline="30000" dirty="0">
                <a:solidFill>
                  <a:srgbClr val="FFFF00"/>
                </a:solidFill>
              </a:rPr>
              <a:t>. Dio </a:t>
            </a:r>
            <a:r>
              <a:rPr lang="en-US" sz="3200" b="1" baseline="30000" dirty="0" err="1">
                <a:solidFill>
                  <a:srgbClr val="FFFF00"/>
                </a:solidFill>
              </a:rPr>
              <a:t>rivolga</a:t>
            </a:r>
            <a:r>
              <a:rPr lang="en-US" sz="3200" b="1" baseline="300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 err="1">
                <a:solidFill>
                  <a:srgbClr val="FFFF00"/>
                </a:solidFill>
              </a:rPr>
              <a:t>il</a:t>
            </a:r>
            <a:r>
              <a:rPr lang="en-US" sz="3200" b="1" baseline="300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 err="1">
                <a:solidFill>
                  <a:srgbClr val="FFFF00"/>
                </a:solidFill>
              </a:rPr>
              <a:t>suo</a:t>
            </a:r>
            <a:r>
              <a:rPr lang="en-US" sz="3200" b="1" baseline="300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 err="1">
                <a:solidFill>
                  <a:srgbClr val="FFFF00"/>
                </a:solidFill>
              </a:rPr>
              <a:t>sguardo</a:t>
            </a:r>
            <a:r>
              <a:rPr lang="en-US" sz="3200" b="1" baseline="30000" dirty="0">
                <a:solidFill>
                  <a:srgbClr val="FFFF00"/>
                </a:solidFill>
              </a:rPr>
              <a:t> verso di </a:t>
            </a:r>
            <a:r>
              <a:rPr lang="en-US" sz="3200" b="1" baseline="30000" dirty="0" err="1">
                <a:solidFill>
                  <a:srgbClr val="FFFF00"/>
                </a:solidFill>
              </a:rPr>
              <a:t>te</a:t>
            </a:r>
            <a:r>
              <a:rPr lang="en-US" sz="3200" b="1" baseline="30000" dirty="0">
                <a:solidFill>
                  <a:srgbClr val="FFFF00"/>
                </a:solidFill>
              </a:rPr>
              <a:t> e  </a:t>
            </a:r>
            <a:r>
              <a:rPr lang="en-US" sz="3200" b="1" baseline="30000" dirty="0" err="1">
                <a:solidFill>
                  <a:srgbClr val="FFFF00"/>
                </a:solidFill>
              </a:rPr>
              <a:t>ti</a:t>
            </a:r>
            <a:r>
              <a:rPr lang="en-US" sz="3200" b="1" baseline="300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 err="1">
                <a:solidFill>
                  <a:srgbClr val="FFFF00"/>
                </a:solidFill>
              </a:rPr>
              <a:t>dia</a:t>
            </a:r>
            <a:r>
              <a:rPr lang="en-US" sz="3200" b="1" baseline="30000" dirty="0">
                <a:solidFill>
                  <a:srgbClr val="FFFF00"/>
                </a:solidFill>
              </a:rPr>
              <a:t> 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pace</a:t>
            </a:r>
          </a:p>
          <a:p>
            <a:pPr algn="ctr"/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3891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D19DD9-B275-3546-A75F-4D5BAC5D9A8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" name="Picture 1" descr="Screen Shot 2016-01-01 at 12.55.5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487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02 at 1.53.0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6858000"/>
          </a:xfrm>
          <a:prstGeom prst="rect">
            <a:avLst/>
          </a:prstGeom>
        </p:spPr>
      </p:pic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3733800" y="1143000"/>
            <a:ext cx="3733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indent="457200" algn="ctr" rtl="1"/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(24-28) Ma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Israele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non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sperò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né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obbedì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a Dio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così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dovettero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vagare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per 40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anni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chemeClr val="bg1"/>
                </a:solidFill>
                <a:latin typeface="+mn-lt"/>
              </a:rPr>
              <a:t>nel</a:t>
            </a:r>
            <a:r>
              <a:rPr lang="en-US" sz="5400" b="1" baseline="30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deserto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3994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BE37B2-6D27-EB4D-A7E6-A9F80ED6048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02 at 1.57.2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"/>
            <a:ext cx="7772400" cy="6854372"/>
          </a:xfrm>
          <a:prstGeom prst="rect">
            <a:avLst/>
          </a:prstGeom>
        </p:spPr>
      </p:pic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0" y="685800"/>
            <a:ext cx="7772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b="1" u="sng" baseline="30000" dirty="0" err="1">
                <a:solidFill>
                  <a:srgbClr val="FFFF00"/>
                </a:solidFill>
                <a:latin typeface="+mn-lt"/>
              </a:rPr>
              <a:t>il</a:t>
            </a:r>
            <a:r>
              <a:rPr lang="en-US" sz="3600" b="1" u="sng" baseline="30000" dirty="0">
                <a:solidFill>
                  <a:srgbClr val="FFFF00"/>
                </a:solidFill>
                <a:latin typeface="+mn-lt"/>
              </a:rPr>
              <a:t> Grande </a:t>
            </a:r>
            <a:r>
              <a:rPr lang="en-US" sz="3600" b="1" u="sng" baseline="30000" dirty="0" err="1">
                <a:solidFill>
                  <a:srgbClr val="FFFF00"/>
                </a:solidFill>
                <a:latin typeface="+mn-lt"/>
              </a:rPr>
              <a:t>Comandamento</a:t>
            </a:r>
            <a:r>
              <a:rPr lang="en-US" sz="3600" b="1" u="sng" baseline="30000" dirty="0">
                <a:solidFill>
                  <a:srgbClr val="FFFF00"/>
                </a:solidFill>
                <a:latin typeface="+mn-lt"/>
              </a:rPr>
              <a:t> (</a:t>
            </a:r>
            <a:r>
              <a:rPr lang="en-US" sz="3600" b="1" u="sng" baseline="30000" dirty="0" err="1">
                <a:solidFill>
                  <a:srgbClr val="FFFF00"/>
                </a:solidFill>
                <a:latin typeface="+mn-lt"/>
              </a:rPr>
              <a:t>Deuteronomio</a:t>
            </a:r>
            <a:r>
              <a:rPr lang="en-US" sz="3600" b="1" u="sng" baseline="30000" dirty="0">
                <a:solidFill>
                  <a:srgbClr val="FFFF00"/>
                </a:solidFill>
                <a:latin typeface="+mn-lt"/>
              </a:rPr>
              <a:t> 6)</a:t>
            </a:r>
            <a:endParaRPr lang="en-US" sz="3600" u="sng" baseline="30000" dirty="0">
              <a:solidFill>
                <a:srgbClr val="FFFF00"/>
              </a:solidFill>
              <a:latin typeface="+mn-lt"/>
            </a:endParaRPr>
          </a:p>
          <a:p>
            <a:pPr algn="ctr"/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Ascolta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o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Israele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: Yahweh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nostro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Dio, Yahweh è Uno; E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tu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devi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amare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il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Signore Dio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tuo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con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tutto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il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tuo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cuore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, e con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tutta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la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tua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anima, e con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tutta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la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tua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forza</a:t>
            </a:r>
            <a:endParaRPr lang="en-US" sz="3600" b="1" baseline="30000" dirty="0" smtClean="0">
              <a:solidFill>
                <a:srgbClr val="FFFF00"/>
              </a:solidFill>
              <a:latin typeface="+mn-lt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0" y="4876800"/>
            <a:ext cx="7772400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indent="457200" algn="ctr"/>
            <a:r>
              <a:rPr lang="en-US" sz="4000" b="1" baseline="30000" dirty="0">
                <a:solidFill>
                  <a:schemeClr val="bg1"/>
                </a:solidFill>
                <a:latin typeface="52"/>
                <a:cs typeface="52"/>
              </a:rPr>
              <a:t>(29) </a:t>
            </a:r>
            <a:r>
              <a:rPr lang="en-US" sz="4000" b="1" baseline="30000" dirty="0" err="1">
                <a:solidFill>
                  <a:schemeClr val="bg1"/>
                </a:solidFill>
                <a:latin typeface="52"/>
                <a:cs typeface="52"/>
              </a:rPr>
              <a:t>Mosè</a:t>
            </a:r>
            <a:r>
              <a:rPr lang="en-US" sz="4000" b="1" baseline="30000" dirty="0">
                <a:solidFill>
                  <a:schemeClr val="bg1"/>
                </a:solidFill>
                <a:latin typeface="52"/>
                <a:cs typeface="52"/>
              </a:rPr>
              <a:t> </a:t>
            </a:r>
            <a:r>
              <a:rPr lang="en-US" sz="4000" b="1" baseline="30000" dirty="0" err="1">
                <a:solidFill>
                  <a:schemeClr val="bg1"/>
                </a:solidFill>
                <a:latin typeface="52"/>
                <a:cs typeface="52"/>
              </a:rPr>
              <a:t>benedì</a:t>
            </a:r>
            <a:r>
              <a:rPr lang="en-US" sz="4000" b="1" baseline="30000" dirty="0">
                <a:solidFill>
                  <a:schemeClr val="bg1"/>
                </a:solidFill>
                <a:latin typeface="52"/>
                <a:cs typeface="52"/>
              </a:rPr>
              <a:t> </a:t>
            </a:r>
            <a:r>
              <a:rPr lang="en-US" sz="4000" b="1" baseline="30000" dirty="0" err="1">
                <a:solidFill>
                  <a:schemeClr val="bg1"/>
                </a:solidFill>
                <a:latin typeface="52"/>
                <a:cs typeface="52"/>
              </a:rPr>
              <a:t>Israele</a:t>
            </a:r>
            <a:r>
              <a:rPr lang="en-US" sz="4000" b="1" baseline="30000" dirty="0">
                <a:solidFill>
                  <a:schemeClr val="bg1"/>
                </a:solidFill>
                <a:latin typeface="52"/>
                <a:cs typeface="52"/>
              </a:rPr>
              <a:t> e prima di </a:t>
            </a:r>
            <a:r>
              <a:rPr lang="en-US" sz="4000" b="1" baseline="30000" dirty="0" err="1">
                <a:solidFill>
                  <a:schemeClr val="bg1"/>
                </a:solidFill>
                <a:latin typeface="52"/>
                <a:cs typeface="52"/>
              </a:rPr>
              <a:t>morire</a:t>
            </a:r>
            <a:r>
              <a:rPr lang="en-US" sz="4000" b="1" baseline="30000" dirty="0">
                <a:solidFill>
                  <a:schemeClr val="bg1"/>
                </a:solidFill>
                <a:latin typeface="52"/>
                <a:cs typeface="52"/>
              </a:rPr>
              <a:t> lo </a:t>
            </a:r>
            <a:r>
              <a:rPr lang="en-US" sz="4000" b="1" baseline="30000" dirty="0" err="1">
                <a:solidFill>
                  <a:schemeClr val="bg1"/>
                </a:solidFill>
                <a:latin typeface="52"/>
                <a:cs typeface="52"/>
              </a:rPr>
              <a:t>esortò</a:t>
            </a:r>
            <a:r>
              <a:rPr lang="en-US" sz="4000" b="1" baseline="30000" dirty="0">
                <a:solidFill>
                  <a:schemeClr val="bg1"/>
                </a:solidFill>
                <a:latin typeface="52"/>
                <a:cs typeface="52"/>
              </a:rPr>
              <a:t> a </a:t>
            </a:r>
            <a:r>
              <a:rPr lang="en-US" sz="4000" b="1" baseline="30000" dirty="0" err="1">
                <a:solidFill>
                  <a:schemeClr val="bg1"/>
                </a:solidFill>
                <a:latin typeface="52"/>
                <a:cs typeface="52"/>
              </a:rPr>
              <a:t>rimanere</a:t>
            </a:r>
            <a:r>
              <a:rPr lang="en-US" sz="4000" b="1" baseline="30000" dirty="0">
                <a:solidFill>
                  <a:schemeClr val="bg1"/>
                </a:solidFill>
                <a:latin typeface="52"/>
                <a:cs typeface="52"/>
              </a:rPr>
              <a:t> </a:t>
            </a:r>
            <a:r>
              <a:rPr lang="en-US" sz="4000" b="1" baseline="30000" dirty="0" err="1">
                <a:solidFill>
                  <a:schemeClr val="bg1"/>
                </a:solidFill>
                <a:latin typeface="52"/>
                <a:cs typeface="52"/>
              </a:rPr>
              <a:t>fedele</a:t>
            </a:r>
            <a:r>
              <a:rPr lang="en-US" sz="4000" b="1" baseline="30000" dirty="0">
                <a:solidFill>
                  <a:schemeClr val="bg1"/>
                </a:solidFill>
                <a:latin typeface="52"/>
                <a:cs typeface="52"/>
              </a:rPr>
              <a:t> </a:t>
            </a:r>
            <a:r>
              <a:rPr lang="en-US" sz="4000" b="1" baseline="30000" dirty="0" smtClean="0">
                <a:solidFill>
                  <a:schemeClr val="bg1"/>
                </a:solidFill>
                <a:latin typeface="52"/>
                <a:cs typeface="52"/>
              </a:rPr>
              <a:t>al</a:t>
            </a:r>
            <a:r>
              <a:rPr lang="en-US" sz="4000" b="1" dirty="0" smtClean="0">
                <a:solidFill>
                  <a:schemeClr val="bg1"/>
                </a:solidFill>
                <a:latin typeface="52"/>
                <a:cs typeface="52"/>
              </a:rPr>
              <a:t> </a:t>
            </a:r>
            <a:r>
              <a:rPr lang="en-US" sz="4000" b="1" baseline="30000" dirty="0" smtClean="0">
                <a:solidFill>
                  <a:schemeClr val="bg1"/>
                </a:solidFill>
                <a:latin typeface="52"/>
                <a:cs typeface="52"/>
              </a:rPr>
              <a:t>Signore</a:t>
            </a:r>
            <a:endParaRPr lang="en-US" sz="4000" b="1" dirty="0">
              <a:solidFill>
                <a:schemeClr val="bg1"/>
              </a:solidFill>
              <a:latin typeface="52"/>
              <a:cs typeface="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4096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6C6748-6F7C-DD49-A1B2-7E4A7BB42A2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851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4953000"/>
            <a:ext cx="77724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indent="457200" algn="ctr" rtl="1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aiutò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miracolosamente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Giosuè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condurre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Israele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nella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sconfitta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dei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giganti</a:t>
            </a:r>
            <a:r>
              <a:rPr lang="en-US" sz="5400" b="1" baseline="300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e di 31 re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nella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terra di Canaan</a:t>
            </a:r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4199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61A124-7767-B149-8F0C-9708D99DE4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02 at 2.03.3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37770" cy="6858000"/>
          </a:xfrm>
          <a:prstGeom prst="rect">
            <a:avLst/>
          </a:prstGeom>
        </p:spPr>
      </p:pic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4724400" y="762000"/>
            <a:ext cx="3048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indent="457200" algn="ctr"/>
            <a:r>
              <a:rPr lang="en-US" sz="4400" b="1" baseline="30000" dirty="0">
                <a:solidFill>
                  <a:srgbClr val="FFFFFF"/>
                </a:solidFill>
                <a:latin typeface="+mn-lt"/>
              </a:rPr>
              <a:t>(30-32) </a:t>
            </a:r>
            <a:r>
              <a:rPr lang="en-US" sz="4400" b="1" baseline="30000" dirty="0" err="1">
                <a:solidFill>
                  <a:srgbClr val="FFFFFF"/>
                </a:solidFill>
                <a:latin typeface="+mn-lt"/>
              </a:rPr>
              <a:t>Dopo</a:t>
            </a:r>
            <a:r>
              <a:rPr lang="en-US" sz="4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400" b="1" baseline="30000" dirty="0" err="1">
                <a:solidFill>
                  <a:srgbClr val="FFFFFF"/>
                </a:solidFill>
                <a:latin typeface="+mn-lt"/>
              </a:rPr>
              <a:t>che</a:t>
            </a:r>
            <a:r>
              <a:rPr lang="en-US" sz="4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400" b="1" baseline="30000" dirty="0" err="1">
                <a:solidFill>
                  <a:srgbClr val="FFFFFF"/>
                </a:solidFill>
                <a:latin typeface="+mn-lt"/>
              </a:rPr>
              <a:t>Giosuè</a:t>
            </a:r>
            <a:r>
              <a:rPr lang="en-US" sz="4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400" b="1" baseline="30000" dirty="0" err="1">
                <a:solidFill>
                  <a:srgbClr val="FFFFFF"/>
                </a:solidFill>
                <a:latin typeface="+mn-lt"/>
              </a:rPr>
              <a:t>conquistò</a:t>
            </a:r>
            <a:r>
              <a:rPr lang="en-US" sz="4400" b="1" baseline="30000" dirty="0">
                <a:solidFill>
                  <a:srgbClr val="FFFFFF"/>
                </a:solidFill>
                <a:latin typeface="+mn-lt"/>
              </a:rPr>
              <a:t> Canaan </a:t>
            </a:r>
            <a:r>
              <a:rPr lang="en-US" sz="4400" b="1" baseline="30000" dirty="0" err="1">
                <a:solidFill>
                  <a:srgbClr val="FFFFFF"/>
                </a:solidFill>
                <a:latin typeface="+mn-lt"/>
              </a:rPr>
              <a:t>diede</a:t>
            </a:r>
            <a:r>
              <a:rPr lang="en-US" sz="4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400" b="1" baseline="30000" dirty="0" err="1">
                <a:solidFill>
                  <a:srgbClr val="FFFFFF"/>
                </a:solidFill>
                <a:latin typeface="+mn-lt"/>
              </a:rPr>
              <a:t>il</a:t>
            </a:r>
            <a:r>
              <a:rPr lang="en-US" sz="4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400" b="1" baseline="30000" dirty="0" err="1">
                <a:solidFill>
                  <a:srgbClr val="FFFFFF"/>
                </a:solidFill>
                <a:latin typeface="+mn-lt"/>
              </a:rPr>
              <a:t>paese</a:t>
            </a:r>
            <a:r>
              <a:rPr lang="en-US" sz="4400" b="1" baseline="30000" dirty="0">
                <a:solidFill>
                  <a:srgbClr val="FFFFFF"/>
                </a:solidFill>
                <a:latin typeface="+mn-lt"/>
              </a:rPr>
              <a:t> a </a:t>
            </a:r>
            <a:r>
              <a:rPr lang="en-US" sz="4400" b="1" baseline="30000" dirty="0" err="1">
                <a:solidFill>
                  <a:srgbClr val="FFFFFF"/>
                </a:solidFill>
                <a:latin typeface="+mn-lt"/>
              </a:rPr>
              <a:t>ciascuna</a:t>
            </a:r>
            <a:r>
              <a:rPr lang="en-US" sz="4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400" b="1" baseline="30000" dirty="0" err="1">
                <a:solidFill>
                  <a:srgbClr val="FFFFFF"/>
                </a:solidFill>
                <a:latin typeface="+mn-lt"/>
              </a:rPr>
              <a:t>ella</a:t>
            </a:r>
            <a:r>
              <a:rPr lang="en-US" sz="4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400" b="1" baseline="30000" dirty="0" err="1">
                <a:solidFill>
                  <a:srgbClr val="FFFFFF"/>
                </a:solidFill>
                <a:latin typeface="+mn-lt"/>
              </a:rPr>
              <a:t>tribù</a:t>
            </a:r>
            <a:r>
              <a:rPr lang="en-US" sz="4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400" b="1" baseline="30000" dirty="0" err="1">
                <a:solidFill>
                  <a:srgbClr val="FFFFFF"/>
                </a:solidFill>
                <a:latin typeface="+mn-lt"/>
              </a:rPr>
              <a:t>di</a:t>
            </a:r>
            <a:r>
              <a:rPr lang="en-US" sz="4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400" b="1" baseline="30000" dirty="0" err="1" smtClean="0">
                <a:solidFill>
                  <a:srgbClr val="FFFFFF"/>
                </a:solidFill>
                <a:latin typeface="+mn-lt"/>
              </a:rPr>
              <a:t>Israele</a:t>
            </a:r>
            <a:endParaRPr lang="en-US" sz="4400" b="1" baseline="30000" dirty="0" smtClean="0">
              <a:solidFill>
                <a:srgbClr val="FFFFFF"/>
              </a:solidFill>
              <a:latin typeface="+mn-lt"/>
            </a:endParaRPr>
          </a:p>
          <a:p>
            <a:pPr indent="457200" algn="ctr"/>
            <a:endParaRPr lang="en-US" sz="4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7799" y="-12700"/>
            <a:ext cx="1371601" cy="68707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4301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5F13F3-9822-3348-873D-E427D4F1697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79787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8"/>
          <p:cNvSpPr>
            <a:spLocks noChangeArrowheads="1"/>
          </p:cNvSpPr>
          <p:nvPr/>
        </p:nvSpPr>
        <p:spPr bwMode="auto">
          <a:xfrm>
            <a:off x="0" y="3379788"/>
            <a:ext cx="80772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indent="457200"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(33-39) Ma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Israele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era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corrotto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dall'idolatria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 Canaan e fu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sconfitto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suoi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nemici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così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suscitò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dei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giudici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come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Gedeone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che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Egli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aiutò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miracolosamente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difendere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Israele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con soli 300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uomini</a:t>
            </a:r>
            <a:endParaRPr lang="en-US" sz="5400" b="1" baseline="30000" dirty="0" smtClean="0">
              <a:solidFill>
                <a:srgbClr val="FFFFFF"/>
              </a:solidFill>
              <a:latin typeface="+mn-lt"/>
            </a:endParaRPr>
          </a:p>
          <a:p>
            <a:pPr indent="457200" algn="ctr"/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FF00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4403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C6684B-8629-9C49-ABF1-B56F7D424FF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2435225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742950" indent="-742950" algn="ctr">
              <a:buFontTx/>
              <a:buAutoNum type="arabicPeriod"/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Il Principio e Il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Seme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Promesso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L’ANTICO TESTAMENTO</a:t>
            </a:r>
            <a:endParaRPr lang="en-US" sz="3200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A1E6CF-A357-C346-9D94-F6533D5948D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168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3429000" y="10459"/>
            <a:ext cx="4343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FFFF00"/>
                </a:solidFill>
              </a:rPr>
              <a:t>Il </a:t>
            </a:r>
            <a:r>
              <a:rPr lang="en-US" sz="3200" b="1" dirty="0" err="1" smtClean="0">
                <a:solidFill>
                  <a:srgbClr val="FFFF00"/>
                </a:solidFill>
              </a:rPr>
              <a:t>ferro</a:t>
            </a:r>
            <a:r>
              <a:rPr lang="en-US" sz="3200" b="1" dirty="0" smtClean="0">
                <a:solidFill>
                  <a:srgbClr val="FFFF00"/>
                </a:solidFill>
              </a:rPr>
              <a:t> era </a:t>
            </a:r>
            <a:r>
              <a:rPr lang="en-US" sz="3200" b="1" dirty="0" err="1" smtClean="0">
                <a:solidFill>
                  <a:srgbClr val="FFFF00"/>
                </a:solidFill>
              </a:rPr>
              <a:t>ampiamente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usato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attorno</a:t>
            </a:r>
            <a:r>
              <a:rPr lang="en-US" sz="3200" b="1" dirty="0" smtClean="0">
                <a:solidFill>
                  <a:srgbClr val="FFFF00"/>
                </a:solidFill>
              </a:rPr>
              <a:t> al 1200 </a:t>
            </a:r>
            <a:r>
              <a:rPr lang="en-US" sz="3200" b="1" dirty="0" err="1" smtClean="0">
                <a:solidFill>
                  <a:srgbClr val="FFFF00"/>
                </a:solidFill>
              </a:rPr>
              <a:t>a.C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5059" name="Rectangle 8"/>
          <p:cNvSpPr>
            <a:spLocks noChangeArrowheads="1"/>
          </p:cNvSpPr>
          <p:nvPr/>
        </p:nvSpPr>
        <p:spPr bwMode="auto">
          <a:xfrm>
            <a:off x="0" y="4549676"/>
            <a:ext cx="7924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indent="457200"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Giudice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Debora e Barak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che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miracolosamente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aiutò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con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una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tempesta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difendere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Israele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da un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attacco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centinaia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carri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ferro</a:t>
            </a:r>
            <a:endParaRPr lang="en-US" sz="5400" b="1" baseline="30000" dirty="0" smtClean="0">
              <a:solidFill>
                <a:srgbClr val="FFFFFF"/>
              </a:solidFill>
              <a:latin typeface="+mn-lt"/>
            </a:endParaRPr>
          </a:p>
          <a:p>
            <a:pPr indent="457200" algn="ctr"/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FF00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4506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042CAE-8E54-C948-AB72-467463A2531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30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02 at 2.14.2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0"/>
            <a:ext cx="7863114" cy="6858000"/>
          </a:xfrm>
          <a:prstGeom prst="rect">
            <a:avLst/>
          </a:prstGeom>
        </p:spPr>
      </p:pic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5486400" y="304800"/>
            <a:ext cx="21717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>
            <a:spAutoFit/>
          </a:bodyPr>
          <a:lstStyle/>
          <a:p>
            <a:pPr indent="457200" algn="ctr" rtl="1"/>
            <a:r>
              <a:rPr lang="en-US" sz="3600" b="1" baseline="30000" dirty="0">
                <a:solidFill>
                  <a:srgbClr val="FFFFFF"/>
                </a:solidFill>
                <a:latin typeface="+mn-lt"/>
              </a:rPr>
              <a:t>(40-41) Ma a </a:t>
            </a:r>
            <a:r>
              <a:rPr lang="en-US" sz="3600" b="1" baseline="30000" dirty="0" err="1">
                <a:solidFill>
                  <a:srgbClr val="FFFFFF"/>
                </a:solidFill>
                <a:latin typeface="+mn-lt"/>
              </a:rPr>
              <a:t>quel</a:t>
            </a:r>
            <a:r>
              <a:rPr lang="en-US" sz="3600" b="1" baseline="30000" dirty="0">
                <a:solidFill>
                  <a:srgbClr val="FFFFFF"/>
                </a:solidFill>
                <a:latin typeface="+mn-lt"/>
              </a:rPr>
              <a:t> tempo le </a:t>
            </a:r>
            <a:r>
              <a:rPr lang="en-US" sz="3600" b="1" baseline="30000" dirty="0" err="1">
                <a:solidFill>
                  <a:srgbClr val="FFFFFF"/>
                </a:solidFill>
                <a:latin typeface="+mn-lt"/>
              </a:rPr>
              <a:t>tribù</a:t>
            </a:r>
            <a:r>
              <a:rPr lang="en-US" sz="3600" b="1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3600" b="1" baseline="30000" dirty="0" err="1">
                <a:solidFill>
                  <a:srgbClr val="FFFFFF"/>
                </a:solidFill>
                <a:latin typeface="+mn-lt"/>
              </a:rPr>
              <a:t>Israele</a:t>
            </a:r>
            <a:r>
              <a:rPr lang="en-US" sz="36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rgbClr val="FFFFFF"/>
                </a:solidFill>
                <a:latin typeface="+mn-lt"/>
              </a:rPr>
              <a:t>si</a:t>
            </a:r>
            <a:r>
              <a:rPr lang="en-US" sz="36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rgbClr val="FFFFFF"/>
                </a:solidFill>
                <a:latin typeface="+mn-lt"/>
              </a:rPr>
              <a:t>cambatterono</a:t>
            </a:r>
            <a:r>
              <a:rPr lang="en-US" sz="36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rgbClr val="FFFFFF"/>
                </a:solidFill>
                <a:latin typeface="+mn-lt"/>
              </a:rPr>
              <a:t>l'un</a:t>
            </a:r>
            <a:r>
              <a:rPr lang="en-US" sz="36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rgbClr val="FFFFFF"/>
                </a:solidFill>
                <a:latin typeface="+mn-lt"/>
              </a:rPr>
              <a:t>l'altro</a:t>
            </a:r>
            <a:r>
              <a:rPr lang="en-US" sz="3600" b="1" baseline="30000" dirty="0">
                <a:solidFill>
                  <a:srgbClr val="FFFFFF"/>
                </a:solidFill>
                <a:latin typeface="+mn-lt"/>
              </a:rPr>
              <a:t> e </a:t>
            </a:r>
            <a:r>
              <a:rPr lang="en-US" sz="3600" b="1" baseline="30000" dirty="0" err="1">
                <a:solidFill>
                  <a:srgbClr val="FFFFFF"/>
                </a:solidFill>
                <a:latin typeface="+mn-lt"/>
              </a:rPr>
              <a:t>schiacciarono</a:t>
            </a:r>
            <a:r>
              <a:rPr lang="en-US" sz="36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600" b="1" baseline="30000" dirty="0">
                <a:solidFill>
                  <a:schemeClr val="bg1"/>
                </a:solidFill>
                <a:latin typeface="+mn-lt"/>
              </a:rPr>
              <a:t>la </a:t>
            </a:r>
            <a:r>
              <a:rPr lang="en-US" sz="3600" b="1" baseline="30000" dirty="0" err="1">
                <a:solidFill>
                  <a:schemeClr val="bg1"/>
                </a:solidFill>
                <a:latin typeface="+mn-lt"/>
              </a:rPr>
              <a:t>tribù</a:t>
            </a:r>
            <a:r>
              <a:rPr lang="en-US" sz="36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chemeClr val="bg1"/>
                </a:solidFill>
                <a:latin typeface="+mn-lt"/>
              </a:rPr>
              <a:t>di</a:t>
            </a:r>
            <a:r>
              <a:rPr lang="en-US" sz="36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FF"/>
                </a:solidFill>
                <a:latin typeface="+mn-lt"/>
              </a:rPr>
              <a:t>Beniamino</a:t>
            </a:r>
            <a:endParaRPr lang="en-US" sz="36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FF00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4608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D2533B-52E0-CB46-91F9-6084A7AF66C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31163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152400" y="152400"/>
            <a:ext cx="7467600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>
            <a:spAutoFit/>
          </a:bodyPr>
          <a:lstStyle/>
          <a:p>
            <a:pPr indent="457200" algn="ctr" rtl="1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42-43) 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nonostante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tutto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aiutò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Giudice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Iefte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difendere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Israele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contro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un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attacco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crudele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feroce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smtClean="0">
                <a:solidFill>
                  <a:srgbClr val="FFFFFF"/>
                </a:solidFill>
                <a:latin typeface="+mn-lt"/>
              </a:rPr>
              <a:t>parte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dei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suoi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nemici</a:t>
            </a:r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FF00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4711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DD225C-4D26-8547-B6D6-40422F39B6B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02 at 2.16.3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-21771"/>
            <a:ext cx="7870371" cy="6879771"/>
          </a:xfrm>
          <a:prstGeom prst="rect">
            <a:avLst/>
          </a:prstGeom>
        </p:spPr>
      </p:pic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2514600" y="0"/>
            <a:ext cx="52578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>
            <a:spAutoFit/>
          </a:bodyPr>
          <a:lstStyle/>
          <a:p>
            <a:pPr indent="457200" algn="ctr" rtl="1"/>
            <a:r>
              <a:rPr lang="en-US" sz="3600" b="1" dirty="0" smtClean="0">
                <a:solidFill>
                  <a:schemeClr val="bg1"/>
                </a:solidFill>
              </a:rPr>
              <a:t>Poi in </a:t>
            </a:r>
            <a:r>
              <a:rPr lang="en-US" sz="3600" b="1" dirty="0" err="1" smtClean="0">
                <a:solidFill>
                  <a:schemeClr val="bg1"/>
                </a:solidFill>
              </a:rPr>
              <a:t>Giudice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lefte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schiacciò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l’esercito</a:t>
            </a:r>
            <a:r>
              <a:rPr lang="en-US" sz="3600" b="1" dirty="0" smtClean="0">
                <a:solidFill>
                  <a:schemeClr val="bg1"/>
                </a:solidFill>
              </a:rPr>
              <a:t> di </a:t>
            </a:r>
            <a:r>
              <a:rPr lang="en-US" sz="3600" b="1" dirty="0" err="1" smtClean="0">
                <a:solidFill>
                  <a:schemeClr val="bg1"/>
                </a:solidFill>
              </a:rPr>
              <a:t>Efraim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FF00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401E85-216F-3549-BF06-CF2B9337549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168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152400" y="3810000"/>
            <a:ext cx="7620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indent="457200"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44.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Così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alla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fine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persino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la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forza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sovraumana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che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diede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al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Giudice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Sansone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non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potè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fermare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Filistei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dallo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sconfiggere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Israele</a:t>
            </a:r>
            <a:endParaRPr lang="en-US" sz="5400" b="1" baseline="30000" dirty="0" smtClean="0">
              <a:solidFill>
                <a:srgbClr val="FFFFFF"/>
              </a:solidFill>
              <a:latin typeface="+mn-lt"/>
            </a:endParaRPr>
          </a:p>
          <a:p>
            <a:pPr indent="457200" algn="ctr"/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FF00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4915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6C849B-3B9E-8F4D-B63F-82B7DC2CDEC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8107363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6"/>
          <p:cNvSpPr>
            <a:spLocks noChangeArrowheads="1"/>
          </p:cNvSpPr>
          <p:nvPr/>
        </p:nvSpPr>
        <p:spPr bwMode="auto">
          <a:xfrm>
            <a:off x="0" y="457200"/>
            <a:ext cx="770217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(45-46) 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Filistei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catturarono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persino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l'Arca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sacra del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Tabernacolo</a:t>
            </a:r>
            <a:endParaRPr lang="en-US" sz="5400" b="1" baseline="30000" dirty="0" smtClean="0">
              <a:solidFill>
                <a:srgbClr val="FFFFFF"/>
              </a:solidFill>
              <a:latin typeface="+mn-lt"/>
            </a:endParaRPr>
          </a:p>
          <a:p>
            <a:pPr indent="457200" algn="ctr"/>
            <a:r>
              <a:rPr lang="en-US" sz="5400" b="1" u="sng" baseline="30000" dirty="0" smtClean="0">
                <a:solidFill>
                  <a:srgbClr val="FFFFFF"/>
                </a:solidFill>
                <a:latin typeface="+mn-lt"/>
              </a:rPr>
              <a:t> </a:t>
            </a:r>
            <a:endParaRPr lang="en-US" sz="5400" b="1" u="sng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5018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13257D-08F4-8C4C-A45D-F72CFFC52A3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1687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0" y="2917564"/>
            <a:ext cx="7924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ctr" rtl="1"/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benedì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una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straniera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fedele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nome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Rut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dandole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un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figlio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molto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speciale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. 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Ma come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si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poteva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avverare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la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promessa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di Dio di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benedire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TUTTE LE NAZIONI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attraverso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Israele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mentre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ella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si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allontanava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da Dio e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i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suoi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nemici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 smtClean="0">
                <a:solidFill>
                  <a:srgbClr val="FFFFFF"/>
                </a:solidFill>
                <a:latin typeface="+mn-lt"/>
              </a:rPr>
              <a:t>continuavano</a:t>
            </a:r>
            <a:r>
              <a:rPr lang="en-US" sz="5400" b="1" u="sng" baseline="300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a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sconfiggerla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?</a:t>
            </a:r>
            <a:endParaRPr lang="en-US" sz="5400" b="1" u="sng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5120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F399A7-44C3-7F43-BF9E-0F8D2B39EAB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698031"/>
            <a:ext cx="90857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3.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La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Promessa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 di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Dio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Trionfa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Attraverso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Molti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charset="0"/>
              </a:rPr>
              <a:t>Nemici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60DBB1-744E-DF4C-8EDC-C040086FCBA8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7848599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5"/>
          <p:cNvSpPr>
            <a:spLocks noChangeArrowheads="1"/>
          </p:cNvSpPr>
          <p:nvPr/>
        </p:nvSpPr>
        <p:spPr bwMode="auto">
          <a:xfrm>
            <a:off x="0" y="4419600"/>
            <a:ext cx="7772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indent="457200"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(47-50) 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permette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al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Giudice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Samuele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Ungere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l'umile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Saul per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essere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re 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unisce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le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tribù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Israele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contro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loro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nemici</a:t>
            </a:r>
            <a:endParaRPr lang="en-US" sz="5400" b="1" baseline="30000" dirty="0" smtClean="0">
              <a:solidFill>
                <a:srgbClr val="FFFFFF"/>
              </a:solidFill>
              <a:latin typeface="+mn-lt"/>
            </a:endParaRPr>
          </a:p>
          <a:p>
            <a:pPr indent="457200" algn="ctr"/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1D7B85-6CFA-4F44-AA0A-544173E4A00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38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02 at 2.24.3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3"/>
            <a:ext cx="7848600" cy="6858000"/>
          </a:xfrm>
          <a:prstGeom prst="rect">
            <a:avLst/>
          </a:prstGeom>
        </p:spPr>
      </p:pic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228600" y="4191000"/>
            <a:ext cx="3505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aiutò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Saul ad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avere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successo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contro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nemici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d'Israele</a:t>
            </a:r>
            <a:endParaRPr lang="en-US" sz="5400" baseline="30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5427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DF47A2-FE3F-DE43-B156-BCFC6057246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168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Giobbe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228600" y="4038601"/>
            <a:ext cx="76200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57200" algn="ctr" rtl="1">
              <a:defRPr/>
            </a:pP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(1)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Ogni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cosa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è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stata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creata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attraverso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la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Parola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di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Dio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e per la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Parola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di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Dio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, e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Dio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sostiene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tutto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con la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sua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  <a:cs typeface="Arial" charset="0"/>
              </a:rPr>
              <a:t>Parola</a:t>
            </a:r>
            <a:endParaRPr lang="en-US" sz="54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843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AD0EB7-4B1B-8B4D-94A5-10F9C77DE0DC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80930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0" y="3886200"/>
            <a:ext cx="77724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indent="457200"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Ma Saul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divenne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molto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orgoglioso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altezzoso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cominciò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rifiutarsi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obbedire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 Dio - 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Così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rimosse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la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bebedizione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da Saul 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cercò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un'altra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persona da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ungere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smtClean="0">
                <a:solidFill>
                  <a:srgbClr val="FFFFFF"/>
                </a:solidFill>
                <a:latin typeface="+mn-lt"/>
              </a:rPr>
              <a:t>re</a:t>
            </a:r>
          </a:p>
          <a:p>
            <a:pPr indent="457200" algn="ctr"/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5530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CDF2AF-DE19-AE40-A6A9-7027E3E6A7B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549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0" y="4572000"/>
            <a:ext cx="7696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indent="457200"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(51) 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comanda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al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Giudice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Samuele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ungere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giovane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nipote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 Rut per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diventare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prossimo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re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Israele</a:t>
            </a:r>
            <a:endParaRPr lang="en-US" sz="5400" b="1" baseline="30000" dirty="0" smtClean="0">
              <a:solidFill>
                <a:srgbClr val="FFFFFF"/>
              </a:solidFill>
              <a:latin typeface="+mn-lt"/>
            </a:endParaRPr>
          </a:p>
          <a:p>
            <a:pPr indent="457200" algn="ctr"/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5632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32EFEB-4ADB-A344-9B1D-EE72343696C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80168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0" y="4648200"/>
            <a:ext cx="77724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indent="457200"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E 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potenziò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giovane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Davide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per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difendere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Israele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uccidere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gigante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filisteo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Goliat</a:t>
            </a:r>
            <a:endParaRPr lang="en-US" sz="5400" b="1" baseline="30000" dirty="0" smtClean="0">
              <a:solidFill>
                <a:srgbClr val="FFFFFF"/>
              </a:solidFill>
              <a:latin typeface="+mn-lt"/>
            </a:endParaRPr>
          </a:p>
          <a:p>
            <a:pPr indent="457200" algn="ctr"/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5735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1858AE-42F8-CD40-B775-D909F65AF02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94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5"/>
          <p:cNvSpPr>
            <a:spLocks noChangeArrowheads="1"/>
          </p:cNvSpPr>
          <p:nvPr/>
        </p:nvSpPr>
        <p:spPr bwMode="auto">
          <a:xfrm>
            <a:off x="76200" y="4800600"/>
            <a:ext cx="76962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(52-55) Saul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divenne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geloso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provò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ad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uccidere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Davide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ma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Davide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non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ferì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Saul 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risparmiò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la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vita due volte</a:t>
            </a:r>
            <a:endParaRPr lang="en-US" sz="5400" baseline="30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5837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352250-66D6-7B47-8D57-63736E599DD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6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0" y="5103813"/>
            <a:ext cx="77724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indent="457200"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(56)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Allora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permise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Filistei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sconfiggere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Israele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in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battaglia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di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uccidere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Saul</a:t>
            </a:r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5939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435D22-9D01-C448-85EA-418B49CA4AC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613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2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Cronache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4724400"/>
            <a:ext cx="77724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indent="457200"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(57-59)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Così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la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tribù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Giuda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quel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tempo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tutte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le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tribù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Israele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riconobbero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Davide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come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loro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nuovo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smtClean="0">
                <a:solidFill>
                  <a:srgbClr val="FFFFFF"/>
                </a:solidFill>
                <a:latin typeface="+mn-lt"/>
              </a:rPr>
              <a:t>re</a:t>
            </a:r>
          </a:p>
          <a:p>
            <a:pPr indent="457200" algn="ctr"/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042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D02523-2FFE-5B4D-9B3E-EBF96569F02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8153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2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Cronache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52400" y="3810000"/>
            <a:ext cx="7620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60) Il re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Davide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amava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voleva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onorare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l'Arca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sacra del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Tabernacolo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così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Dio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gli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promise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che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un Re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eterno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sarebbe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venuto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dalla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famiglia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Davide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per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benedire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TUTTE LE NAZIONI</a:t>
            </a:r>
            <a:endParaRPr lang="en-US" sz="5400" u="sng" baseline="30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144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2BB41E-BB21-DD4D-98A8-53C5042F7059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02 at 2.48.3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2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Cronache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267200" y="1143000"/>
            <a:ext cx="3429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indent="457200"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(61) E Dio rese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re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Davide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molto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potente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sopra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nemici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Israele</a:t>
            </a:r>
            <a:endParaRPr lang="en-US" sz="5400" b="1" baseline="30000" dirty="0" smtClean="0">
              <a:solidFill>
                <a:srgbClr val="FFFFFF"/>
              </a:solidFill>
              <a:latin typeface="+mn-lt"/>
            </a:endParaRPr>
          </a:p>
          <a:p>
            <a:pPr indent="457200" algn="ctr"/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247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F7B4F3-1DE3-BA40-8E95-43183F12A8A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47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168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5"/>
          <p:cNvSpPr>
            <a:spLocks noChangeArrowheads="1"/>
          </p:cNvSpPr>
          <p:nvPr/>
        </p:nvSpPr>
        <p:spPr bwMode="auto">
          <a:xfrm>
            <a:off x="0" y="5641236"/>
            <a:ext cx="7772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indent="457200"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E 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ispirò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re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Davide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come un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profeta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dandogli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scrivere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molti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salmi</a:t>
            </a:r>
            <a:endParaRPr lang="en-US" sz="5400" b="1" baseline="30000" dirty="0" smtClean="0">
              <a:solidFill>
                <a:srgbClr val="FFFFFF"/>
              </a:solidFill>
              <a:latin typeface="+mn-lt"/>
            </a:endParaRPr>
          </a:p>
          <a:p>
            <a:pPr indent="457200" algn="ctr"/>
            <a:r>
              <a:rPr lang="en-US" sz="5400" b="1" baseline="30000" dirty="0" smtClean="0">
                <a:solidFill>
                  <a:srgbClr val="FFFFFF"/>
                </a:solidFill>
                <a:latin typeface="+mn-lt"/>
              </a:rPr>
              <a:t> </a:t>
            </a:r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2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Cronache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Salmi</a:t>
            </a:r>
            <a:endParaRPr lang="en-US" sz="1050" b="1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6349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64DC1C-3EB4-3048-B120-B89F75F1D64C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48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80168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2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Cronache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Salmi</a:t>
            </a:r>
            <a:endParaRPr lang="en-US" sz="1050" b="1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76200" y="4646473"/>
            <a:ext cx="7696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indent="457200"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(62-66) Ma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persino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re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Davide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fu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sopraffatto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dal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peccato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portò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grandi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sofferenze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sulla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famiglia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Israele</a:t>
            </a:r>
            <a:endParaRPr lang="en-US" sz="5400" b="1" baseline="30000" dirty="0" smtClean="0">
              <a:solidFill>
                <a:srgbClr val="FFFFFF"/>
              </a:solidFill>
              <a:latin typeface="+mn-lt"/>
            </a:endParaRPr>
          </a:p>
          <a:p>
            <a:pPr indent="457200" algn="ctr"/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451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9AA667-AC4C-1A4E-AA60-AE577EBFBFB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168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4" descr="Recycled paper"/>
          <p:cNvSpPr txBox="1">
            <a:spLocks noChangeArrowheads="1"/>
          </p:cNvSpPr>
          <p:nvPr/>
        </p:nvSpPr>
        <p:spPr bwMode="auto">
          <a:xfrm>
            <a:off x="76200" y="0"/>
            <a:ext cx="7391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3600" b="1" u="sng" baseline="30000" dirty="0" smtClean="0">
                <a:solidFill>
                  <a:srgbClr val="FFFF00"/>
                </a:solidFill>
                <a:latin typeface="+mn-lt"/>
              </a:rPr>
              <a:t>Dio ha </a:t>
            </a:r>
            <a:r>
              <a:rPr lang="en-US" sz="3600" b="1" u="sng" baseline="30000" dirty="0" err="1" smtClean="0">
                <a:solidFill>
                  <a:srgbClr val="FFFF00"/>
                </a:solidFill>
                <a:latin typeface="+mn-lt"/>
              </a:rPr>
              <a:t>parlato</a:t>
            </a:r>
            <a:r>
              <a:rPr lang="en-US" sz="3600" b="1" u="sng" baseline="30000" dirty="0" smtClean="0">
                <a:solidFill>
                  <a:srgbClr val="FFFF00"/>
                </a:solidFill>
                <a:latin typeface="+mn-lt"/>
              </a:rPr>
              <a:t> e </a:t>
            </a:r>
            <a:r>
              <a:rPr lang="en-US" sz="3600" b="1" u="sng" baseline="30000" dirty="0" err="1" smtClean="0">
                <a:solidFill>
                  <a:srgbClr val="FFFF00"/>
                </a:solidFill>
                <a:latin typeface="+mn-lt"/>
              </a:rPr>
              <a:t>Trasformato</a:t>
            </a:r>
            <a:r>
              <a:rPr lang="en-US" sz="3600" b="1" u="sng" baseline="30000" dirty="0" smtClean="0">
                <a:solidFill>
                  <a:srgbClr val="FFFF00"/>
                </a:solidFill>
                <a:latin typeface="+mn-lt"/>
              </a:rPr>
              <a:t> la Terra</a:t>
            </a:r>
            <a:endParaRPr lang="en-US" sz="3600" u="sng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1.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Egli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parlò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è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la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luce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fù</a:t>
            </a:r>
            <a:endParaRPr lang="en-US" sz="3600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defRPr/>
            </a:pP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2.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Furono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apportati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cambiamenti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atmosferici</a:t>
            </a:r>
            <a:endParaRPr lang="en-US" sz="3600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3. La terra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si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separò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dalle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acque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e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furono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create le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piante</a:t>
            </a:r>
            <a:endParaRPr lang="en-US" sz="3600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4. Sole, Luna e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Stelle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divennero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visibili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nel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cielo</a:t>
            </a:r>
            <a:endParaRPr lang="en-US" sz="3600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5.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Furono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create le creature del mare e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gli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uccelli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 </a:t>
            </a:r>
            <a:endParaRPr lang="en-US" sz="3600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6.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Furono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creati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gli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animali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e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l'uomo</a:t>
            </a:r>
            <a:endParaRPr lang="en-US" sz="3600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7. Dio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si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riposò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e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santificò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il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settimo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 smtClean="0">
                <a:solidFill>
                  <a:srgbClr val="FFFF00"/>
                </a:solidFill>
                <a:latin typeface="+mn-lt"/>
              </a:rPr>
              <a:t>giorno</a:t>
            </a:r>
            <a:endParaRPr lang="en-US" sz="3600" b="1" baseline="30000" dirty="0" smtClean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endParaRPr lang="en-US" sz="36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9459" name="Text Box 5" descr="Recycled paper"/>
          <p:cNvSpPr txBox="1">
            <a:spLocks noChangeArrowheads="1"/>
          </p:cNvSpPr>
          <p:nvPr/>
        </p:nvSpPr>
        <p:spPr bwMode="auto">
          <a:xfrm>
            <a:off x="228600" y="5638800"/>
            <a:ext cx="762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6600" b="1" baseline="30000" dirty="0" smtClean="0">
                <a:solidFill>
                  <a:schemeClr val="bg1"/>
                </a:solidFill>
                <a:latin typeface="+mn-lt"/>
              </a:rPr>
              <a:t>E </a:t>
            </a:r>
            <a:r>
              <a:rPr lang="en-US" sz="6600" b="1" baseline="30000" dirty="0" err="1" smtClean="0">
                <a:solidFill>
                  <a:schemeClr val="bg1"/>
                </a:solidFill>
                <a:latin typeface="+mn-lt"/>
              </a:rPr>
              <a:t>tutto</a:t>
            </a:r>
            <a:r>
              <a:rPr lang="en-US" sz="6600" b="1" baseline="30000" dirty="0" smtClean="0">
                <a:solidFill>
                  <a:schemeClr val="bg1"/>
                </a:solidFill>
                <a:latin typeface="+mn-lt"/>
              </a:rPr>
              <a:t> era Molto </a:t>
            </a:r>
            <a:r>
              <a:rPr lang="en-US" sz="6600" b="1" baseline="30000" dirty="0" err="1" smtClean="0">
                <a:solidFill>
                  <a:schemeClr val="bg1"/>
                </a:solidFill>
                <a:latin typeface="+mn-lt"/>
              </a:rPr>
              <a:t>Buono</a:t>
            </a:r>
            <a:endParaRPr lang="en-US" sz="66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143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Giobbe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1946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FFD650-EF98-BA46-B32E-7429C1CA2B48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311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72399" y="0"/>
            <a:ext cx="1371601" cy="686341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2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FF00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Cronache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Salmi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4549775"/>
            <a:ext cx="7924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indent="457200"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(67) Il re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Davide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fece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figlio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Salomone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prossimo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re di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Israele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Dio lo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amò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smtClean="0">
                <a:solidFill>
                  <a:srgbClr val="FFFFFF"/>
                </a:solidFill>
                <a:latin typeface="+mn-lt"/>
              </a:rPr>
              <a:t>molto</a:t>
            </a:r>
          </a:p>
          <a:p>
            <a:pPr indent="457200" algn="ctr"/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554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DE0F25-F513-734C-B527-E044AC284FB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30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6"/>
          <p:cNvSpPr>
            <a:spLocks noChangeArrowheads="1"/>
          </p:cNvSpPr>
          <p:nvPr/>
        </p:nvSpPr>
        <p:spPr bwMode="auto">
          <a:xfrm>
            <a:off x="-76200" y="4919663"/>
            <a:ext cx="77724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indent="457200"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(68)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Così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benedisse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re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Salomone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con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una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grande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sapienza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per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regnare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bene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Israele</a:t>
            </a:r>
            <a:endParaRPr lang="en-US" sz="5400" b="1" baseline="30000" dirty="0" smtClean="0">
              <a:solidFill>
                <a:srgbClr val="FFFFFF"/>
              </a:solidFill>
              <a:latin typeface="+mn-lt"/>
            </a:endParaRPr>
          </a:p>
          <a:p>
            <a:pPr indent="457200" algn="ctr"/>
            <a:r>
              <a:rPr lang="en-US" sz="5400" b="1" baseline="30000" dirty="0" smtClean="0">
                <a:solidFill>
                  <a:srgbClr val="FFFFFF"/>
                </a:solidFill>
                <a:latin typeface="+mn-lt"/>
              </a:rPr>
              <a:t> </a:t>
            </a:r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2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FF00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Cronache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2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Cronache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Salmi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6656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965E37-046B-9942-B11B-2A6B64289E7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85125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0" y="3124200"/>
            <a:ext cx="7696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indent="457200" algn="ctr"/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E Dio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aiutò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il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re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Salomone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costruire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un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grande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Tempio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ma lo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avvertì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che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per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trattenere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la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benedizione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di Dio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doveva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obbedire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5400" b="1" baseline="30000" dirty="0" smtClean="0">
                <a:solidFill>
                  <a:schemeClr val="bg1"/>
                </a:solidFill>
                <a:latin typeface="+mn-lt"/>
              </a:rPr>
              <a:t>Dio</a:t>
            </a:r>
          </a:p>
          <a:p>
            <a:pPr indent="457200" algn="ctr"/>
            <a:r>
              <a:rPr lang="en-US" sz="5400" b="1" baseline="300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0" y="304800"/>
            <a:ext cx="7924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Il 967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a.C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era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il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4</a:t>
            </a:r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smtClean="0">
                <a:solidFill>
                  <a:srgbClr val="FFFF00"/>
                </a:solidFill>
                <a:latin typeface="+mn-lt"/>
              </a:rPr>
              <a:t>anno 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del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regno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di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Salomone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ed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erano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passati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480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anni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dall'uscita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di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Israele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baseline="30000" dirty="0" err="1">
                <a:solidFill>
                  <a:srgbClr val="FFFF00"/>
                </a:solidFill>
                <a:latin typeface="+mn-lt"/>
              </a:rPr>
              <a:t>dall'Egitto</a:t>
            </a:r>
            <a:r>
              <a:rPr lang="en-US" sz="3600" b="1" baseline="30000" dirty="0">
                <a:solidFill>
                  <a:srgbClr val="FFFF00"/>
                </a:solidFill>
                <a:latin typeface="+mn-lt"/>
              </a:rPr>
              <a:t> - </a:t>
            </a:r>
            <a:r>
              <a:rPr lang="en-US" sz="4000" b="1" baseline="30000" dirty="0">
                <a:solidFill>
                  <a:srgbClr val="FFFF00"/>
                </a:solidFill>
                <a:latin typeface="+mn-lt"/>
              </a:rPr>
              <a:t>1 Re 6</a:t>
            </a:r>
            <a:endParaRPr lang="en-US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2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FF00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Cronache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2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Cronache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Salmi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67592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2D18C1-0B23-FD48-8813-CA08891455C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" name="Picture 1" descr="Screen Shot 2016-01-02 at 9.35.4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7772400" cy="114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168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5"/>
          <p:cNvSpPr>
            <a:spLocks noChangeArrowheads="1"/>
          </p:cNvSpPr>
          <p:nvPr/>
        </p:nvSpPr>
        <p:spPr bwMode="auto">
          <a:xfrm>
            <a:off x="0" y="4800600"/>
            <a:ext cx="78486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indent="457200"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(69-71) E 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diede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al re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Salomone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grande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ricchezza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lo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ispirò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scrivere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le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Ecclesiaste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Cantico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dei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Cantici</a:t>
            </a:r>
            <a:endParaRPr lang="en-US" sz="5400" b="1" baseline="30000" dirty="0">
              <a:solidFill>
                <a:srgbClr val="FFFFFF"/>
              </a:solidFill>
              <a:latin typeface="+mn-lt"/>
            </a:endParaRPr>
          </a:p>
          <a:p>
            <a:pPr indent="457200" algn="ctr"/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2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FF00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Cronache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2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Cronache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Salmi</a:t>
            </a:r>
            <a:endParaRPr lang="en-US" sz="1050" b="1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Ecclesiaste</a:t>
            </a:r>
            <a:endParaRPr lang="en-US" sz="1050" b="1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Cantico</a:t>
            </a: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 di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Salomone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6861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5EA51B-905A-EB40-9C65-B64D0C57B36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80168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76200" y="990600"/>
            <a:ext cx="7620000" cy="56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algn="ctr"/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(72-73) Ma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re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Salomone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venne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sedotto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all'idolatria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dallle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sue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mogli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straniere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divise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Israele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in due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regni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-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Allora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come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è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possibile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che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la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promessa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Dio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benedire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TUTTE LE NAZIONI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attraverso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la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famiglia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Davide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possa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mai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avverarsi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se le 10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tribù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del Nord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Israele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si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sono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rivoltate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contro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loro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e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i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due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Regni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delle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tribù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u="sng" baseline="30000" dirty="0" err="1">
                <a:solidFill>
                  <a:srgbClr val="FFFFFF"/>
                </a:solidFill>
                <a:latin typeface="+mn-lt"/>
              </a:rPr>
              <a:t>Giuda</a:t>
            </a:r>
            <a:r>
              <a:rPr lang="en-US" sz="5400" b="1" u="sng" baseline="30000" dirty="0">
                <a:solidFill>
                  <a:srgbClr val="FFFFFF"/>
                </a:solidFill>
                <a:latin typeface="+mn-lt"/>
              </a:rPr>
              <a:t>?</a:t>
            </a:r>
            <a:endParaRPr lang="en-US" sz="5400" u="sng" baseline="30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399" y="-25400"/>
            <a:ext cx="1371601" cy="68834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Genesi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Esodo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Levitico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Numeri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Deuteronomio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Giosuè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Giudici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Ruth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2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Samuele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FF00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1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Cronache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>
                <a:solidFill>
                  <a:srgbClr val="FF0000"/>
                </a:solidFill>
                <a:latin typeface="+mn-lt"/>
                <a:cs typeface="DIN Alternate Bold"/>
              </a:rPr>
              <a:t>2 </a:t>
            </a: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Cronache</a:t>
            </a:r>
            <a:endParaRPr lang="en-US" sz="1050" u="sng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Giobbe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Salmi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Ecclesiaste</a:t>
            </a:r>
            <a:endParaRPr lang="en-US" sz="1050" b="1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Cantico</a:t>
            </a:r>
            <a:r>
              <a:rPr lang="en-US" sz="1050" b="1" u="sng" dirty="0">
                <a:solidFill>
                  <a:srgbClr val="0000FF"/>
                </a:solidFill>
                <a:latin typeface="+mn-lt"/>
                <a:cs typeface="DIN Alternate Bold"/>
              </a:rPr>
              <a:t> di </a:t>
            </a:r>
            <a:r>
              <a:rPr lang="en-US" sz="1050" b="1" u="sng" dirty="0" err="1">
                <a:solidFill>
                  <a:srgbClr val="0000FF"/>
                </a:solidFill>
                <a:latin typeface="+mn-lt"/>
                <a:cs typeface="DIN Alternate Bold"/>
              </a:rPr>
              <a:t>Salomone</a:t>
            </a:r>
            <a:endParaRPr lang="en-US" sz="1050" u="sng" dirty="0">
              <a:solidFill>
                <a:srgbClr val="0000FF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6963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87772F-D54F-8341-BCE0-CE171D1A61B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168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04800" y="533400"/>
            <a:ext cx="7391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ctr" rtl="1">
              <a:defRPr/>
            </a:pP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(2) Ma un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avversario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Satana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sedusse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l'umanità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al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peccato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portando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la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morte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così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Dio promise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Seme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che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avrebbe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schiacciato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Satana</a:t>
            </a:r>
            <a:r>
              <a:rPr lang="en-US" sz="5400" b="1" baseline="30000" dirty="0" smtClean="0">
                <a:solidFill>
                  <a:srgbClr val="FFFFFF"/>
                </a:solidFill>
                <a:latin typeface="+mn-lt"/>
              </a:rPr>
              <a:t> e 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le sue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opere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malvagie</a:t>
            </a:r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483" name="Text Box 5" descr="Recycled paper"/>
          <p:cNvSpPr txBox="1">
            <a:spLocks noChangeArrowheads="1"/>
          </p:cNvSpPr>
          <p:nvPr/>
        </p:nvSpPr>
        <p:spPr bwMode="auto">
          <a:xfrm>
            <a:off x="457200" y="4724400"/>
            <a:ext cx="7086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Longevità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Umana</a:t>
            </a:r>
            <a:endParaRPr lang="en-US" sz="3200" u="sng" baseline="30000" dirty="0" smtClean="0">
              <a:solidFill>
                <a:srgbClr val="FFFF00"/>
              </a:solidFill>
              <a:latin typeface="+mn-lt"/>
            </a:endParaRPr>
          </a:p>
          <a:p>
            <a:pPr algn="ctr">
              <a:defRPr/>
            </a:pP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Era 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attorno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ai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 1000 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anni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fino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 al tempo di 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Noè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 e poi 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gradualmente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è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dimunuita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 a 100 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anni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fino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 al tempo di </a:t>
            </a:r>
            <a:r>
              <a:rPr lang="en-US" sz="3200" b="1" u="sng" baseline="30000" dirty="0" err="1" smtClean="0">
                <a:solidFill>
                  <a:srgbClr val="FFFF00"/>
                </a:solidFill>
                <a:latin typeface="+mn-lt"/>
              </a:rPr>
              <a:t>Mosè</a:t>
            </a:r>
            <a:r>
              <a:rPr lang="en-US" sz="3200" b="1" u="sng" baseline="30000" dirty="0" smtClean="0">
                <a:solidFill>
                  <a:srgbClr val="FFFF00"/>
                </a:solidFill>
                <a:latin typeface="+mn-lt"/>
              </a:rPr>
              <a:t>.</a:t>
            </a:r>
            <a:endParaRPr lang="en-US" sz="32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Giobbe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2048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A7AB62-5D65-CA49-88AC-1556A8D8934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8016875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762000" y="3810000"/>
            <a:ext cx="6553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ctr" rtl="1" eaLnBrk="0" hangingPunct="0">
              <a:defRPr/>
            </a:pPr>
            <a:r>
              <a:rPr lang="en-US" sz="5400" b="1" baseline="30000" dirty="0">
                <a:solidFill>
                  <a:schemeClr val="bg1"/>
                </a:solidFill>
                <a:latin typeface="+mj-lt"/>
              </a:rPr>
              <a:t>(3)  Dio </a:t>
            </a:r>
            <a:r>
              <a:rPr lang="en-US" sz="5400" b="1" baseline="30000" dirty="0" err="1">
                <a:solidFill>
                  <a:schemeClr val="bg1"/>
                </a:solidFill>
                <a:latin typeface="+mj-lt"/>
              </a:rPr>
              <a:t>si</a:t>
            </a:r>
            <a:r>
              <a:rPr lang="en-US" sz="5400" b="1" baseline="30000" dirty="0">
                <a:solidFill>
                  <a:schemeClr val="bg1"/>
                </a:solidFill>
                <a:latin typeface="+mj-lt"/>
              </a:rPr>
              <a:t> è </a:t>
            </a:r>
            <a:r>
              <a:rPr lang="en-US" sz="5400" b="1" baseline="30000" dirty="0" err="1">
                <a:solidFill>
                  <a:schemeClr val="bg1"/>
                </a:solidFill>
                <a:latin typeface="+mj-lt"/>
              </a:rPr>
              <a:t>rivelato</a:t>
            </a:r>
            <a:r>
              <a:rPr lang="en-US" sz="5400" b="1" baseline="30000" dirty="0">
                <a:solidFill>
                  <a:schemeClr val="bg1"/>
                </a:solidFill>
                <a:latin typeface="+mj-lt"/>
              </a:rPr>
              <a:t> come </a:t>
            </a:r>
            <a:r>
              <a:rPr lang="en-US" sz="5400" b="1" baseline="30000" dirty="0" err="1" smtClean="0">
                <a:solidFill>
                  <a:schemeClr val="bg1"/>
                </a:solidFill>
                <a:latin typeface="+mj-lt"/>
              </a:rPr>
              <a:t>il</a:t>
            </a:r>
            <a:r>
              <a:rPr lang="en-US" sz="5400" b="1" baseline="30000" dirty="0" smtClean="0">
                <a:solidFill>
                  <a:schemeClr val="bg1"/>
                </a:solidFill>
                <a:latin typeface="+mj-lt"/>
              </a:rPr>
              <a:t> SIGNORE (Yahweh, </a:t>
            </a:r>
            <a:r>
              <a:rPr lang="en-US" sz="5400" b="1" baseline="30000" dirty="0" err="1" smtClean="0">
                <a:solidFill>
                  <a:schemeClr val="bg1"/>
                </a:solidFill>
                <a:latin typeface="+mj-lt"/>
              </a:rPr>
              <a:t>Geova</a:t>
            </a:r>
            <a:r>
              <a:rPr lang="en-US" sz="5400" b="1" baseline="30000" dirty="0" smtClean="0">
                <a:solidFill>
                  <a:schemeClr val="bg1"/>
                </a:solidFill>
                <a:latin typeface="+mj-lt"/>
              </a:rPr>
              <a:t>), </a:t>
            </a:r>
            <a:r>
              <a:rPr lang="en-US" sz="5400" b="1" baseline="30000" dirty="0" err="1">
                <a:solidFill>
                  <a:schemeClr val="bg1"/>
                </a:solidFill>
                <a:latin typeface="+mj-lt"/>
              </a:rPr>
              <a:t>che</a:t>
            </a:r>
            <a:r>
              <a:rPr lang="en-US" sz="5400" b="1" baseline="30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j-lt"/>
              </a:rPr>
              <a:t>fa</a:t>
            </a:r>
            <a:r>
              <a:rPr lang="en-US" sz="5400" b="1" baseline="30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j-lt"/>
              </a:rPr>
              <a:t>essere</a:t>
            </a:r>
            <a:r>
              <a:rPr lang="en-US" sz="5400" b="1" baseline="30000" dirty="0">
                <a:solidFill>
                  <a:schemeClr val="bg1"/>
                </a:solidFill>
                <a:latin typeface="+mj-lt"/>
              </a:rPr>
              <a:t> le </a:t>
            </a:r>
            <a:r>
              <a:rPr lang="en-US" sz="5400" b="1" baseline="30000" dirty="0" err="1">
                <a:solidFill>
                  <a:schemeClr val="bg1"/>
                </a:solidFill>
                <a:latin typeface="+mj-lt"/>
              </a:rPr>
              <a:t>cose</a:t>
            </a:r>
            <a:r>
              <a:rPr lang="en-US" sz="5400" b="1" baseline="30000" dirty="0">
                <a:solidFill>
                  <a:schemeClr val="bg1"/>
                </a:solidFill>
                <a:latin typeface="+mj-lt"/>
              </a:rPr>
              <a:t> - </a:t>
            </a:r>
            <a:r>
              <a:rPr lang="en-US" sz="5400" b="1" baseline="30000" dirty="0" err="1">
                <a:solidFill>
                  <a:schemeClr val="bg1"/>
                </a:solidFill>
                <a:latin typeface="+mj-lt"/>
              </a:rPr>
              <a:t>il</a:t>
            </a:r>
            <a:r>
              <a:rPr lang="en-US" sz="5400" b="1" baseline="30000" dirty="0">
                <a:solidFill>
                  <a:schemeClr val="bg1"/>
                </a:solidFill>
                <a:latin typeface="+mj-lt"/>
              </a:rPr>
              <a:t> Dio </a:t>
            </a:r>
            <a:r>
              <a:rPr lang="en-US" sz="5400" b="1" baseline="30000" dirty="0" err="1">
                <a:solidFill>
                  <a:schemeClr val="bg1"/>
                </a:solidFill>
                <a:latin typeface="+mj-lt"/>
              </a:rPr>
              <a:t>che</a:t>
            </a:r>
            <a:r>
              <a:rPr lang="en-US" sz="5400" b="1" baseline="30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j-lt"/>
              </a:rPr>
              <a:t>mantiene</a:t>
            </a:r>
            <a:r>
              <a:rPr lang="en-US" sz="5400" b="1" baseline="30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j-lt"/>
              </a:rPr>
              <a:t>il</a:t>
            </a:r>
            <a:r>
              <a:rPr lang="en-US" sz="5400" b="1" baseline="30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j-lt"/>
              </a:rPr>
              <a:t>patto</a:t>
            </a:r>
            <a:endParaRPr lang="en-US" sz="5400" baseline="30000" dirty="0">
              <a:solidFill>
                <a:schemeClr val="bg1"/>
              </a:solidFill>
              <a:latin typeface="+mj-lt"/>
            </a:endParaRPr>
          </a:p>
          <a:p>
            <a:pPr indent="457200" algn="ctr" rtl="1" eaLnBrk="0" hangingPunct="0">
              <a:defRPr/>
            </a:pP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399" y="0"/>
            <a:ext cx="1371601" cy="686341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Giobbe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2151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3D5D15-A681-7147-BE3E-F58A876BD01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30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52400" y="533400"/>
            <a:ext cx="754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ctr" rtl="1" eaLnBrk="0" hangingPunct="0">
              <a:defRPr/>
            </a:pP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(4) Il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mondo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fu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riempito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violenza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ma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Noè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e la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sua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famiglia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furono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salvati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quando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Dio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distrusse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malvagio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con </a:t>
            </a:r>
            <a:r>
              <a:rPr lang="en-US" sz="5400" b="1" baseline="30000" dirty="0" err="1">
                <a:solidFill>
                  <a:srgbClr val="FFFFFF"/>
                </a:solidFill>
                <a:latin typeface="+mn-lt"/>
              </a:rPr>
              <a:t>il</a:t>
            </a:r>
            <a:r>
              <a:rPr lang="en-US" sz="5400" b="1" baseline="30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5400" b="1" baseline="30000" dirty="0" err="1" smtClean="0">
                <a:solidFill>
                  <a:srgbClr val="FFFFFF"/>
                </a:solidFill>
                <a:latin typeface="+mn-lt"/>
              </a:rPr>
              <a:t>diluvio</a:t>
            </a:r>
            <a:endParaRPr lang="en-US" sz="5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531" name="Text Box 6" descr="Recycled paper"/>
          <p:cNvSpPr txBox="1">
            <a:spLocks noChangeArrowheads="1"/>
          </p:cNvSpPr>
          <p:nvPr/>
        </p:nvSpPr>
        <p:spPr bwMode="auto">
          <a:xfrm>
            <a:off x="0" y="4953000"/>
            <a:ext cx="792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u="sng" dirty="0" err="1" smtClean="0">
                <a:solidFill>
                  <a:srgbClr val="FFFF00"/>
                </a:solidFill>
                <a:latin typeface="+mn-lt"/>
              </a:rPr>
              <a:t>L’arca</a:t>
            </a:r>
            <a:r>
              <a:rPr lang="en-US" sz="3200" b="1" u="sng" dirty="0" smtClean="0">
                <a:solidFill>
                  <a:srgbClr val="FFFF00"/>
                </a:solidFill>
                <a:latin typeface="+mn-lt"/>
              </a:rPr>
              <a:t> di </a:t>
            </a:r>
            <a:r>
              <a:rPr lang="en-US" sz="3200" b="1" u="sng" dirty="0" err="1" smtClean="0">
                <a:solidFill>
                  <a:srgbClr val="FFFF00"/>
                </a:solidFill>
                <a:latin typeface="+mn-lt"/>
              </a:rPr>
              <a:t>Noè</a:t>
            </a:r>
            <a:r>
              <a:rPr lang="en-US" sz="3200" b="1" u="sng" dirty="0" smtClean="0">
                <a:solidFill>
                  <a:srgbClr val="FFFF00"/>
                </a:solidFill>
                <a:latin typeface="+mn-lt"/>
              </a:rPr>
              <a:t> (</a:t>
            </a:r>
            <a:r>
              <a:rPr lang="en-US" sz="3200" b="1" u="sng" dirty="0" err="1" smtClean="0">
                <a:solidFill>
                  <a:srgbClr val="FFFF00"/>
                </a:solidFill>
                <a:latin typeface="+mn-lt"/>
              </a:rPr>
              <a:t>Genesi</a:t>
            </a:r>
            <a:r>
              <a:rPr lang="en-US" sz="3200" b="1" u="sng" dirty="0" smtClean="0">
                <a:solidFill>
                  <a:srgbClr val="FFFF00"/>
                </a:solidFill>
                <a:latin typeface="+mn-lt"/>
              </a:rPr>
              <a:t> 6)</a:t>
            </a:r>
          </a:p>
          <a:p>
            <a:pPr algn="ctr" eaLnBrk="1" hangingPunct="1">
              <a:defRPr/>
            </a:pPr>
            <a:endParaRPr lang="en-US" sz="500" b="1" u="sng" dirty="0" smtClean="0">
              <a:solidFill>
                <a:srgbClr val="FFFF00"/>
              </a:solidFill>
              <a:latin typeface="+mn-lt"/>
            </a:endParaRPr>
          </a:p>
          <a:p>
            <a:pPr algn="ctr">
              <a:defRPr/>
            </a:pPr>
            <a:r>
              <a:rPr lang="en-US" sz="3600" b="1" u="sng" baseline="30000" dirty="0" smtClean="0">
                <a:solidFill>
                  <a:srgbClr val="FFFF00"/>
                </a:solidFill>
                <a:latin typeface="+mn-lt"/>
              </a:rPr>
              <a:t>Era </a:t>
            </a:r>
            <a:r>
              <a:rPr lang="en-US" sz="3600" b="1" u="sng" baseline="30000" dirty="0" err="1" smtClean="0">
                <a:solidFill>
                  <a:srgbClr val="FFFF00"/>
                </a:solidFill>
                <a:latin typeface="+mn-lt"/>
              </a:rPr>
              <a:t>una</a:t>
            </a:r>
            <a:r>
              <a:rPr lang="en-US" sz="3600" b="1" u="sng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u="sng" baseline="30000" dirty="0" err="1" smtClean="0">
                <a:solidFill>
                  <a:srgbClr val="FFFF00"/>
                </a:solidFill>
                <a:latin typeface="+mn-lt"/>
              </a:rPr>
              <a:t>scatola</a:t>
            </a:r>
            <a:r>
              <a:rPr lang="en-US" sz="3600" b="1" u="sng" baseline="30000" dirty="0" smtClean="0">
                <a:solidFill>
                  <a:srgbClr val="FFFF00"/>
                </a:solidFill>
                <a:latin typeface="+mn-lt"/>
              </a:rPr>
              <a:t> di 3 </a:t>
            </a:r>
            <a:r>
              <a:rPr lang="en-US" sz="3600" b="1" u="sng" baseline="30000" dirty="0" err="1" smtClean="0">
                <a:solidFill>
                  <a:srgbClr val="FFFF00"/>
                </a:solidFill>
                <a:latin typeface="+mn-lt"/>
              </a:rPr>
              <a:t>piani</a:t>
            </a:r>
            <a:r>
              <a:rPr lang="en-US" sz="3600" b="1" u="sng" baseline="30000" dirty="0" smtClean="0">
                <a:solidFill>
                  <a:srgbClr val="FFFF00"/>
                </a:solidFill>
                <a:latin typeface="+mn-lt"/>
              </a:rPr>
              <a:t>, in </a:t>
            </a:r>
            <a:r>
              <a:rPr lang="en-US" sz="3600" b="1" u="sng" baseline="30000" dirty="0" err="1" smtClean="0">
                <a:solidFill>
                  <a:srgbClr val="FFFF00"/>
                </a:solidFill>
                <a:latin typeface="+mn-lt"/>
              </a:rPr>
              <a:t>legno</a:t>
            </a:r>
            <a:r>
              <a:rPr lang="en-US" sz="3600" b="1" u="sng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u="sng" baseline="30000" dirty="0" err="1" smtClean="0">
                <a:solidFill>
                  <a:srgbClr val="FFFF00"/>
                </a:solidFill>
                <a:latin typeface="+mn-lt"/>
              </a:rPr>
              <a:t>coperta</a:t>
            </a:r>
            <a:r>
              <a:rPr lang="en-US" sz="3600" b="1" u="sng" baseline="30000" dirty="0" smtClean="0">
                <a:solidFill>
                  <a:srgbClr val="FFFF00"/>
                </a:solidFill>
                <a:latin typeface="+mn-lt"/>
              </a:rPr>
              <a:t> con </a:t>
            </a:r>
            <a:r>
              <a:rPr lang="en-US" sz="3600" b="1" u="sng" baseline="30000" dirty="0" err="1" smtClean="0">
                <a:solidFill>
                  <a:srgbClr val="FFFF00"/>
                </a:solidFill>
                <a:latin typeface="+mn-lt"/>
              </a:rPr>
              <a:t>pece</a:t>
            </a:r>
            <a:r>
              <a:rPr lang="en-US" sz="3600" b="1" u="sng" baseline="30000" dirty="0" smtClean="0">
                <a:solidFill>
                  <a:srgbClr val="FFFF00"/>
                </a:solidFill>
                <a:latin typeface="+mn-lt"/>
              </a:rPr>
              <a:t>, </a:t>
            </a:r>
            <a:r>
              <a:rPr lang="en-US" sz="3600" b="1" u="sng" baseline="30000" dirty="0" err="1" smtClean="0">
                <a:solidFill>
                  <a:srgbClr val="FFFF00"/>
                </a:solidFill>
                <a:latin typeface="+mn-lt"/>
              </a:rPr>
              <a:t>lunga</a:t>
            </a:r>
            <a:r>
              <a:rPr lang="en-US" sz="3600" b="1" u="sng" baseline="30000" dirty="0" smtClean="0">
                <a:solidFill>
                  <a:srgbClr val="FFFF00"/>
                </a:solidFill>
                <a:latin typeface="+mn-lt"/>
              </a:rPr>
              <a:t> 150m x 25m di </a:t>
            </a:r>
            <a:r>
              <a:rPr lang="en-US" sz="3600" b="1" u="sng" baseline="30000" dirty="0" err="1" smtClean="0">
                <a:solidFill>
                  <a:srgbClr val="FFFF00"/>
                </a:solidFill>
                <a:latin typeface="+mn-lt"/>
              </a:rPr>
              <a:t>larghezza</a:t>
            </a:r>
            <a:r>
              <a:rPr lang="en-US" sz="3600" b="1" u="sng" baseline="30000" dirty="0" smtClean="0">
                <a:solidFill>
                  <a:srgbClr val="FFFF00"/>
                </a:solidFill>
                <a:latin typeface="+mn-lt"/>
              </a:rPr>
              <a:t> x 15m di </a:t>
            </a:r>
            <a:r>
              <a:rPr lang="en-US" sz="3600" b="1" u="sng" baseline="30000" dirty="0" err="1" smtClean="0">
                <a:solidFill>
                  <a:srgbClr val="FFFF00"/>
                </a:solidFill>
                <a:latin typeface="+mn-lt"/>
              </a:rPr>
              <a:t>altezza</a:t>
            </a:r>
            <a:r>
              <a:rPr lang="en-US" sz="3600" b="1" u="sng" baseline="30000" dirty="0" smtClean="0">
                <a:solidFill>
                  <a:srgbClr val="FFFF00"/>
                </a:solidFill>
                <a:latin typeface="+mn-lt"/>
              </a:rPr>
              <a:t> con </a:t>
            </a:r>
            <a:r>
              <a:rPr lang="en-US" sz="3600" b="1" u="sng" baseline="30000" dirty="0" err="1" smtClean="0">
                <a:solidFill>
                  <a:srgbClr val="FFFF00"/>
                </a:solidFill>
                <a:latin typeface="+mn-lt"/>
              </a:rPr>
              <a:t>stanze</a:t>
            </a:r>
            <a:r>
              <a:rPr lang="en-US" sz="3600" b="1" u="sng" baseline="30000" dirty="0" smtClean="0">
                <a:solidFill>
                  <a:srgbClr val="FFFF00"/>
                </a:solidFill>
                <a:latin typeface="+mn-lt"/>
              </a:rPr>
              <a:t> al </a:t>
            </a:r>
            <a:r>
              <a:rPr lang="en-US" sz="3600" b="1" u="sng" baseline="30000" dirty="0" err="1" smtClean="0">
                <a:solidFill>
                  <a:srgbClr val="FFFF00"/>
                </a:solidFill>
                <a:latin typeface="+mn-lt"/>
              </a:rPr>
              <a:t>suo</a:t>
            </a:r>
            <a:r>
              <a:rPr lang="en-US" sz="3600" b="1" u="sng" baseline="30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u="sng" baseline="30000" dirty="0" err="1" smtClean="0">
                <a:solidFill>
                  <a:srgbClr val="FFFF00"/>
                </a:solidFill>
                <a:latin typeface="+mn-lt"/>
              </a:rPr>
              <a:t>interno</a:t>
            </a:r>
            <a:endParaRPr lang="en-US" sz="3600" b="1" u="sng" baseline="30000" dirty="0" smtClean="0">
              <a:solidFill>
                <a:srgbClr val="FFFF00"/>
              </a:solidFill>
              <a:latin typeface="+mn-lt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Giobbe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2253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2C055B-9CC8-B046-8D08-540474EE68C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801687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228600" y="4267200"/>
            <a:ext cx="7315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ctr" rtl="1">
              <a:defRPr/>
            </a:pP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(5) Poi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l'uomo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cominciò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costruire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un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impero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ma Dio confuse le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loro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lingue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presso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la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torre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di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Babele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e li disperse per </a:t>
            </a:r>
            <a:r>
              <a:rPr lang="en-US" sz="5400" b="1" baseline="30000" dirty="0" err="1">
                <a:solidFill>
                  <a:schemeClr val="bg1"/>
                </a:solidFill>
                <a:latin typeface="+mn-lt"/>
              </a:rPr>
              <a:t>tutta</a:t>
            </a:r>
            <a:r>
              <a:rPr lang="en-US" sz="5400" b="1" baseline="30000" dirty="0">
                <a:solidFill>
                  <a:schemeClr val="bg1"/>
                </a:solidFill>
                <a:latin typeface="+mn-lt"/>
              </a:rPr>
              <a:t> la </a:t>
            </a:r>
            <a:r>
              <a:rPr lang="en-US" sz="5400" b="1" baseline="30000" dirty="0" smtClean="0">
                <a:solidFill>
                  <a:schemeClr val="bg1"/>
                </a:solidFill>
                <a:latin typeface="+mn-lt"/>
              </a:rPr>
              <a:t>terra</a:t>
            </a:r>
          </a:p>
          <a:p>
            <a:pPr indent="457200" algn="ctr" rtl="1">
              <a:defRPr/>
            </a:pP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399" y="0"/>
            <a:ext cx="137160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200000" scaled="0"/>
          </a:gra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 err="1">
                <a:latin typeface="+mn-lt"/>
                <a:cs typeface="DIN Alternate Bold"/>
              </a:rPr>
              <a:t>Antico</a:t>
            </a:r>
            <a:r>
              <a:rPr lang="en-US" sz="1200" b="1" u="sng" dirty="0">
                <a:latin typeface="+mn-lt"/>
                <a:cs typeface="DIN Alternate Bold"/>
              </a:rPr>
              <a:t> </a:t>
            </a:r>
            <a:r>
              <a:rPr lang="en-US" sz="1200" b="1" u="sng" dirty="0" err="1">
                <a:latin typeface="+mn-lt"/>
                <a:cs typeface="DIN Alternate Bold"/>
              </a:rPr>
              <a:t>Testamento</a:t>
            </a:r>
            <a:endParaRPr lang="en-US" sz="1200" b="1" u="sng" dirty="0">
              <a:latin typeface="+mn-lt"/>
              <a:cs typeface="DIN Alternate Bold"/>
            </a:endParaRPr>
          </a:p>
          <a:p>
            <a:pPr>
              <a:defRPr/>
            </a:pPr>
            <a:endParaRPr lang="en-US" sz="800" b="1" u="sng" dirty="0">
              <a:solidFill>
                <a:srgbClr val="006600"/>
              </a:solidFill>
              <a:latin typeface="+mn-lt"/>
              <a:ea typeface="+mn-ea"/>
              <a:cs typeface="DIN Alternate Bold"/>
            </a:endParaRPr>
          </a:p>
          <a:p>
            <a:pPr>
              <a:defRPr/>
            </a:pPr>
            <a:r>
              <a:rPr lang="en-US" sz="1050" b="1" u="sng" dirty="0" err="1">
                <a:solidFill>
                  <a:srgbClr val="FF0000"/>
                </a:solidFill>
                <a:latin typeface="+mn-lt"/>
                <a:cs typeface="DIN Alternate Bold"/>
              </a:rPr>
              <a:t>Genesi</a:t>
            </a:r>
            <a:endParaRPr lang="en-US" sz="1050" dirty="0">
              <a:solidFill>
                <a:srgbClr val="FF00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Esodo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Levitico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Numeri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Deuteronomio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Giosuè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Giudici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Ruth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Samuele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Re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1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2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Cronache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Esdra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Neemia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Ester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Giobbe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Salmi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Proverbi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Ecclesiaste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Cantico</a:t>
            </a: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 di </a:t>
            </a: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Salomone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Isaia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Geremia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Lamentazioni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Ezechiele</a:t>
            </a:r>
            <a:endParaRPr lang="en-US" sz="1050" b="1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Daniele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Osea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Gioele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>
                <a:solidFill>
                  <a:srgbClr val="006600"/>
                </a:solidFill>
                <a:latin typeface="+mn-lt"/>
                <a:cs typeface="DIN Alternate Bold"/>
              </a:rPr>
              <a:t>Amos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Abdia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Giona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Michea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Naum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Abacuc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Sofonia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Aggeo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>
                <a:solidFill>
                  <a:srgbClr val="006600"/>
                </a:solidFill>
                <a:latin typeface="+mn-lt"/>
                <a:cs typeface="DIN Alternate Bold"/>
              </a:rPr>
              <a:t>Zaccaria</a:t>
            </a: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r>
              <a:rPr lang="en-US" sz="1050" b="1" dirty="0" err="1" smtClean="0">
                <a:solidFill>
                  <a:srgbClr val="006600"/>
                </a:solidFill>
                <a:latin typeface="+mn-lt"/>
                <a:cs typeface="DIN Alternate Bold"/>
              </a:rPr>
              <a:t>Malachia</a:t>
            </a:r>
            <a:endParaRPr lang="en-US" sz="1050" b="1" dirty="0" smtClean="0">
              <a:solidFill>
                <a:srgbClr val="006600"/>
              </a:solidFill>
              <a:latin typeface="+mn-lt"/>
              <a:cs typeface="DIN Alternate Bold"/>
            </a:endParaRPr>
          </a:p>
          <a:p>
            <a:pPr>
              <a:defRPr/>
            </a:pPr>
            <a:endParaRPr lang="en-US" sz="1050" dirty="0">
              <a:solidFill>
                <a:srgbClr val="006600"/>
              </a:solidFill>
              <a:latin typeface="+mn-lt"/>
              <a:cs typeface="DIN Alternate Bold"/>
            </a:endParaRPr>
          </a:p>
        </p:txBody>
      </p:sp>
      <p:sp>
        <p:nvSpPr>
          <p:cNvPr id="2355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926F51-674D-944C-9CFC-FCC871D0BC0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4053</Words>
  <Application>Microsoft Office PowerPoint</Application>
  <PresentationFormat>On-screen Show (4:3)</PresentationFormat>
  <Paragraphs>2178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223</cp:revision>
  <dcterms:created xsi:type="dcterms:W3CDTF">2012-02-21T03:16:31Z</dcterms:created>
  <dcterms:modified xsi:type="dcterms:W3CDTF">2016-01-15T18:16:21Z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